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323" r:id="rId3"/>
    <p:sldId id="285" r:id="rId4"/>
    <p:sldId id="315" r:id="rId5"/>
    <p:sldId id="296" r:id="rId6"/>
    <p:sldId id="316" r:id="rId7"/>
    <p:sldId id="317" r:id="rId8"/>
    <p:sldId id="281" r:id="rId9"/>
    <p:sldId id="32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4660"/>
  </p:normalViewPr>
  <p:slideViewPr>
    <p:cSldViewPr>
      <p:cViewPr varScale="1">
        <p:scale>
          <a:sx n="65" d="100"/>
          <a:sy n="65" d="100"/>
        </p:scale>
        <p:origin x="159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259" cy="465292"/>
          </a:xfrm>
          <a:prstGeom prst="rect">
            <a:avLst/>
          </a:prstGeom>
        </p:spPr>
        <p:txBody>
          <a:bodyPr vert="horz" lIns="89703" tIns="44851" rIns="89703" bIns="44851" rtlCol="0"/>
          <a:lstStyle>
            <a:lvl1pPr algn="l">
              <a:defRPr sz="1200"/>
            </a:lvl1pPr>
          </a:lstStyle>
          <a:p>
            <a:endParaRPr lang="en-US" dirty="0"/>
          </a:p>
        </p:txBody>
      </p:sp>
      <p:sp>
        <p:nvSpPr>
          <p:cNvPr id="3" name="Date Placeholder 2"/>
          <p:cNvSpPr>
            <a:spLocks noGrp="1"/>
          </p:cNvSpPr>
          <p:nvPr>
            <p:ph type="dt" sz="quarter" idx="1"/>
          </p:nvPr>
        </p:nvSpPr>
        <p:spPr>
          <a:xfrm>
            <a:off x="3970575" y="0"/>
            <a:ext cx="3038259" cy="465292"/>
          </a:xfrm>
          <a:prstGeom prst="rect">
            <a:avLst/>
          </a:prstGeom>
        </p:spPr>
        <p:txBody>
          <a:bodyPr vert="horz" lIns="89703" tIns="44851" rIns="89703" bIns="44851" rtlCol="0"/>
          <a:lstStyle>
            <a:lvl1pPr algn="r">
              <a:defRPr sz="1200"/>
            </a:lvl1pPr>
          </a:lstStyle>
          <a:p>
            <a:fld id="{8DE1501E-DBEE-4D82-8113-81E8608717E8}" type="datetimeFigureOut">
              <a:rPr lang="en-US" smtClean="0"/>
              <a:t>5/25/2022</a:t>
            </a:fld>
            <a:endParaRPr lang="en-US" dirty="0"/>
          </a:p>
        </p:txBody>
      </p:sp>
      <p:sp>
        <p:nvSpPr>
          <p:cNvPr id="4" name="Footer Placeholder 3"/>
          <p:cNvSpPr>
            <a:spLocks noGrp="1"/>
          </p:cNvSpPr>
          <p:nvPr>
            <p:ph type="ftr" sz="quarter" idx="2"/>
          </p:nvPr>
        </p:nvSpPr>
        <p:spPr>
          <a:xfrm>
            <a:off x="1" y="8829537"/>
            <a:ext cx="3038259" cy="465292"/>
          </a:xfrm>
          <a:prstGeom prst="rect">
            <a:avLst/>
          </a:prstGeom>
        </p:spPr>
        <p:txBody>
          <a:bodyPr vert="horz" lIns="89703" tIns="44851" rIns="89703" bIns="4485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575" y="8829537"/>
            <a:ext cx="3038259" cy="465292"/>
          </a:xfrm>
          <a:prstGeom prst="rect">
            <a:avLst/>
          </a:prstGeom>
        </p:spPr>
        <p:txBody>
          <a:bodyPr vert="horz" lIns="89703" tIns="44851" rIns="89703" bIns="44851" rtlCol="0" anchor="b"/>
          <a:lstStyle>
            <a:lvl1pPr algn="r">
              <a:defRPr sz="1200"/>
            </a:lvl1pPr>
          </a:lstStyle>
          <a:p>
            <a:fld id="{48EA1828-DC50-413A-ABA0-CA45E3C3BB96}" type="slidenum">
              <a:rPr lang="en-US" smtClean="0"/>
              <a:t>‹#›</a:t>
            </a:fld>
            <a:endParaRPr lang="en-US" dirty="0"/>
          </a:p>
        </p:txBody>
      </p:sp>
    </p:spTree>
    <p:extLst>
      <p:ext uri="{BB962C8B-B14F-4D97-AF65-F5344CB8AC3E}">
        <p14:creationId xmlns:p14="http://schemas.microsoft.com/office/powerpoint/2010/main" val="41718085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8500428-85C6-4760-82D3-42E9907471B4}" type="datetimeFigureOut">
              <a:rPr lang="en-US" smtClean="0"/>
              <a:pPr/>
              <a:t>5/25/2022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DBC479-D55F-4B05-8956-FE491B2FD537}"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500428-85C6-4760-82D3-42E9907471B4}" type="datetimeFigureOut">
              <a:rPr lang="en-US" smtClean="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DBC479-D55F-4B05-8956-FE491B2FD53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CDBC479-D55F-4B05-8956-FE491B2FD537}"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500428-85C6-4760-82D3-42E9907471B4}" type="datetimeFigureOut">
              <a:rPr lang="en-US" smtClean="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8500428-85C6-4760-82D3-42E9907471B4}" type="datetimeFigureOut">
              <a:rPr lang="en-US" smtClean="0"/>
              <a:pPr/>
              <a:t>5/25/2022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CDBC479-D55F-4B05-8956-FE491B2FD537}"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8500428-85C6-4760-82D3-42E9907471B4}" type="datetimeFigureOut">
              <a:rPr lang="en-US" smtClean="0"/>
              <a:pPr/>
              <a:t>5/25/2022</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DBC479-D55F-4B05-8956-FE491B2FD537}"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68500428-85C6-4760-82D3-42E9907471B4}" type="datetimeFigureOut">
              <a:rPr lang="en-US" smtClean="0"/>
              <a:pPr/>
              <a:t>5/25/2022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DBC479-D55F-4B05-8956-FE491B2FD537}"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8500428-85C6-4760-82D3-42E9907471B4}" type="datetimeFigureOut">
              <a:rPr lang="en-US" smtClean="0"/>
              <a:pPr/>
              <a:t>5/25/2022</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CDBC479-D55F-4B05-8956-FE491B2FD537}"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8500428-85C6-4760-82D3-42E9907471B4}" type="datetimeFigureOut">
              <a:rPr lang="en-US" smtClean="0"/>
              <a:pPr/>
              <a:t>5/25/2022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CDBC479-D55F-4B05-8956-FE491B2FD5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8500428-85C6-4760-82D3-42E9907471B4}" type="datetimeFigureOut">
              <a:rPr lang="en-US" smtClean="0"/>
              <a:pPr/>
              <a:t>5/25/2022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CDBC479-D55F-4B05-8956-FE491B2FD5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CDBC479-D55F-4B05-8956-FE491B2FD537}"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68500428-85C6-4760-82D3-42E9907471B4}" type="datetimeFigureOut">
              <a:rPr lang="en-US" smtClean="0"/>
              <a:pPr/>
              <a:t>5/25/2022</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CDBC479-D55F-4B05-8956-FE491B2FD537}"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68500428-85C6-4760-82D3-42E9907471B4}" type="datetimeFigureOut">
              <a:rPr lang="en-US" smtClean="0"/>
              <a:pPr/>
              <a:t>5/25/2022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8500428-85C6-4760-82D3-42E9907471B4}" type="datetimeFigureOut">
              <a:rPr lang="en-US" smtClean="0"/>
              <a:pPr/>
              <a:t>5/25/2022</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CDBC479-D55F-4B05-8956-FE491B2FD537}"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819400"/>
            <a:ext cx="8686800" cy="3429000"/>
          </a:xfrm>
        </p:spPr>
        <p:txBody>
          <a:bodyPr>
            <a:normAutofit fontScale="25000" lnSpcReduction="20000"/>
          </a:bodyPr>
          <a:lstStyle/>
          <a:p>
            <a:endParaRPr lang="en-US" sz="8000" dirty="0">
              <a:solidFill>
                <a:schemeClr val="accent3">
                  <a:lumMod val="75000"/>
                </a:schemeClr>
              </a:solidFill>
            </a:endParaRPr>
          </a:p>
          <a:p>
            <a:r>
              <a:rPr lang="en-US" sz="7200" dirty="0">
                <a:solidFill>
                  <a:schemeClr val="accent3">
                    <a:lumMod val="75000"/>
                  </a:schemeClr>
                </a:solidFill>
              </a:rPr>
              <a:t>P</a:t>
            </a:r>
            <a:r>
              <a:rPr lang="en-US" sz="7200" cap="none" dirty="0">
                <a:solidFill>
                  <a:schemeClr val="accent3">
                    <a:lumMod val="75000"/>
                  </a:schemeClr>
                </a:solidFill>
              </a:rPr>
              <a:t>AUL STANTON KIBEL</a:t>
            </a:r>
          </a:p>
          <a:p>
            <a:endParaRPr lang="en-US" sz="7200" cap="none" dirty="0">
              <a:solidFill>
                <a:schemeClr val="accent3">
                  <a:lumMod val="75000"/>
                </a:schemeClr>
              </a:solidFill>
            </a:endParaRPr>
          </a:p>
          <a:p>
            <a:endParaRPr lang="en-US" sz="7200" b="0" dirty="0">
              <a:solidFill>
                <a:schemeClr val="accent1">
                  <a:lumMod val="75000"/>
                </a:schemeClr>
              </a:solidFill>
            </a:endParaRPr>
          </a:p>
          <a:p>
            <a:r>
              <a:rPr lang="en-US" sz="6400" dirty="0">
                <a:solidFill>
                  <a:schemeClr val="accent1">
                    <a:lumMod val="75000"/>
                  </a:schemeClr>
                </a:solidFill>
              </a:rPr>
              <a:t>PROFESSOR OF WATER LAW</a:t>
            </a:r>
          </a:p>
          <a:p>
            <a:r>
              <a:rPr lang="en-US" sz="6400" dirty="0">
                <a:solidFill>
                  <a:schemeClr val="accent1">
                    <a:lumMod val="75000"/>
                  </a:schemeClr>
                </a:solidFill>
              </a:rPr>
              <a:t>GOLDEN GATE UNIVERSITY SCHOOL OF LAW</a:t>
            </a:r>
          </a:p>
          <a:p>
            <a:endParaRPr lang="en-US" sz="6400" dirty="0">
              <a:solidFill>
                <a:schemeClr val="accent1">
                  <a:lumMod val="75000"/>
                </a:schemeClr>
              </a:solidFill>
            </a:endParaRPr>
          </a:p>
          <a:p>
            <a:r>
              <a:rPr lang="en-US" sz="6400" dirty="0">
                <a:solidFill>
                  <a:schemeClr val="accent1">
                    <a:lumMod val="75000"/>
                  </a:schemeClr>
                </a:solidFill>
              </a:rPr>
              <a:t>Natural resource counsel</a:t>
            </a:r>
          </a:p>
          <a:p>
            <a:r>
              <a:rPr lang="en-US" sz="6400" dirty="0">
                <a:solidFill>
                  <a:schemeClr val="accent1">
                    <a:lumMod val="75000"/>
                  </a:schemeClr>
                </a:solidFill>
              </a:rPr>
              <a:t>water and power law group</a:t>
            </a:r>
          </a:p>
          <a:p>
            <a:endParaRPr lang="en-US" sz="6400" b="0" dirty="0">
              <a:solidFill>
                <a:schemeClr val="accent1">
                  <a:lumMod val="75000"/>
                </a:schemeClr>
              </a:solidFill>
            </a:endParaRPr>
          </a:p>
          <a:p>
            <a:r>
              <a:rPr lang="en-US" sz="6400" b="0" dirty="0">
                <a:solidFill>
                  <a:schemeClr val="accent1">
                    <a:lumMod val="75000"/>
                  </a:schemeClr>
                </a:solidFill>
              </a:rPr>
              <a:t>Conference on </a:t>
            </a:r>
            <a:r>
              <a:rPr lang="en-US" sz="6400" b="0" i="1" dirty="0">
                <a:solidFill>
                  <a:schemeClr val="accent1">
                    <a:lumMod val="75000"/>
                  </a:schemeClr>
                </a:solidFill>
              </a:rPr>
              <a:t>tribal water in the southwest</a:t>
            </a:r>
          </a:p>
          <a:p>
            <a:r>
              <a:rPr lang="en-US" sz="6400" b="0" dirty="0">
                <a:solidFill>
                  <a:schemeClr val="accent1">
                    <a:lumMod val="75000"/>
                  </a:schemeClr>
                </a:solidFill>
              </a:rPr>
              <a:t>MAY 26, 2022</a:t>
            </a:r>
            <a:endParaRPr lang="en-US" sz="6400" dirty="0">
              <a:solidFill>
                <a:schemeClr val="accent3">
                  <a:lumMod val="75000"/>
                </a:schemeClr>
              </a:solidFill>
            </a:endParaRPr>
          </a:p>
          <a:p>
            <a:endParaRPr lang="en-US" sz="6400" b="0" dirty="0">
              <a:solidFill>
                <a:schemeClr val="accent1">
                  <a:lumMod val="75000"/>
                </a:schemeClr>
              </a:solidFill>
            </a:endParaRPr>
          </a:p>
          <a:p>
            <a:endParaRPr lang="en-US" sz="6400" b="0" dirty="0">
              <a:solidFill>
                <a:schemeClr val="accent1">
                  <a:lumMod val="75000"/>
                </a:schemeClr>
              </a:solidFill>
            </a:endParaRPr>
          </a:p>
          <a:p>
            <a:endParaRPr lang="en-US" sz="4800" b="0" dirty="0"/>
          </a:p>
          <a:p>
            <a:endParaRPr lang="en-US" sz="4800" b="0" dirty="0"/>
          </a:p>
          <a:p>
            <a:r>
              <a:rPr lang="en-US" sz="3700" cap="none" dirty="0"/>
              <a:t> </a:t>
            </a:r>
          </a:p>
          <a:p>
            <a:endParaRPr lang="en-US" sz="3000" cap="none" dirty="0"/>
          </a:p>
          <a:p>
            <a:endParaRPr lang="en-US" sz="2000" cap="none" dirty="0"/>
          </a:p>
          <a:p>
            <a:endParaRPr lang="en-US" sz="2000" cap="none" dirty="0"/>
          </a:p>
          <a:p>
            <a:endParaRPr lang="en-US" sz="2000" cap="none" dirty="0"/>
          </a:p>
          <a:p>
            <a:r>
              <a:rPr lang="en-US" sz="4000" cap="none" dirty="0"/>
              <a:t>1</a:t>
            </a:r>
          </a:p>
          <a:p>
            <a:endParaRPr lang="en-US" sz="4800" cap="none" dirty="0"/>
          </a:p>
          <a:p>
            <a:endParaRPr lang="en-US" sz="2000" dirty="0"/>
          </a:p>
          <a:p>
            <a:endParaRPr lang="en-US" sz="2000" dirty="0"/>
          </a:p>
        </p:txBody>
      </p:sp>
      <p:sp>
        <p:nvSpPr>
          <p:cNvPr id="2" name="Title 1"/>
          <p:cNvSpPr>
            <a:spLocks noGrp="1"/>
          </p:cNvSpPr>
          <p:nvPr>
            <p:ph type="ctrTitle"/>
          </p:nvPr>
        </p:nvSpPr>
        <p:spPr>
          <a:xfrm>
            <a:off x="304800" y="609600"/>
            <a:ext cx="8534400" cy="1447800"/>
          </a:xfrm>
        </p:spPr>
        <p:txBody>
          <a:bodyPr>
            <a:normAutofit/>
          </a:bodyPr>
          <a:lstStyle/>
          <a:p>
            <a:r>
              <a:rPr lang="en-US" sz="2200" b="1" dirty="0">
                <a:latin typeface="+mn-lt"/>
              </a:rPr>
              <a:t>FEDERAL LAW AND STATE LAW STRATEGIES </a:t>
            </a:r>
            <a:br>
              <a:rPr lang="en-US" sz="2200" b="1" dirty="0">
                <a:latin typeface="+mn-lt"/>
              </a:rPr>
            </a:br>
            <a:r>
              <a:rPr lang="en-US" sz="2200" b="1" dirty="0">
                <a:latin typeface="+mn-lt"/>
              </a:rPr>
              <a:t>FOR TRIBES TO KEEP WATER INSTREAM</a:t>
            </a:r>
            <a:br>
              <a:rPr lang="en-US" sz="2200" b="1" dirty="0">
                <a:latin typeface="+mn-lt"/>
              </a:rPr>
            </a:br>
            <a:endParaRPr lang="en-US" sz="2200" b="1" dirty="0">
              <a:solidFill>
                <a:schemeClr val="accent1">
                  <a:lumMod val="75000"/>
                </a:schemeClr>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8FB74-4851-46A6-A488-45BD012B7111}"/>
              </a:ext>
            </a:extLst>
          </p:cNvPr>
          <p:cNvSpPr>
            <a:spLocks noGrp="1"/>
          </p:cNvSpPr>
          <p:nvPr>
            <p:ph type="title"/>
          </p:nvPr>
        </p:nvSpPr>
        <p:spPr/>
        <p:txBody>
          <a:bodyPr>
            <a:normAutofit/>
          </a:bodyPr>
          <a:lstStyle/>
          <a:p>
            <a:r>
              <a:rPr lang="en-US" sz="2400" dirty="0">
                <a:solidFill>
                  <a:schemeClr val="accent1">
                    <a:lumMod val="75000"/>
                  </a:schemeClr>
                </a:solidFill>
              </a:rPr>
              <a:t>OUTLINE AND OVERVIEW OF PRESENTATION</a:t>
            </a:r>
          </a:p>
        </p:txBody>
      </p:sp>
      <p:sp>
        <p:nvSpPr>
          <p:cNvPr id="3" name="Content Placeholder 2">
            <a:extLst>
              <a:ext uri="{FF2B5EF4-FFF2-40B4-BE49-F238E27FC236}">
                <a16:creationId xmlns:a16="http://schemas.microsoft.com/office/drawing/2014/main" id="{BA8A1F63-B162-403A-81D0-9E2E57F0DEB4}"/>
              </a:ext>
            </a:extLst>
          </p:cNvPr>
          <p:cNvSpPr>
            <a:spLocks noGrp="1"/>
          </p:cNvSpPr>
          <p:nvPr>
            <p:ph sz="quarter" idx="1"/>
          </p:nvPr>
        </p:nvSpPr>
        <p:spPr>
          <a:xfrm>
            <a:off x="301752" y="1527048"/>
            <a:ext cx="8503920" cy="4797552"/>
          </a:xfrm>
        </p:spPr>
        <p:txBody>
          <a:bodyPr>
            <a:normAutofit/>
          </a:bodyPr>
          <a:lstStyle/>
          <a:p>
            <a:pPr marL="274320" lvl="1" indent="0">
              <a:buNone/>
            </a:pPr>
            <a:endParaRPr lang="en-US" sz="1600" dirty="0">
              <a:solidFill>
                <a:schemeClr val="accent3">
                  <a:lumMod val="50000"/>
                </a:schemeClr>
              </a:solidFill>
            </a:endParaRPr>
          </a:p>
          <a:p>
            <a:pPr marL="274320" lvl="1" indent="0">
              <a:buNone/>
            </a:pPr>
            <a:r>
              <a:rPr lang="en-US" sz="1600" dirty="0">
                <a:solidFill>
                  <a:schemeClr val="accent3">
                    <a:lumMod val="50000"/>
                  </a:schemeClr>
                </a:solidFill>
              </a:rPr>
              <a:t>I.	</a:t>
            </a:r>
            <a:r>
              <a:rPr lang="en-US" sz="1600" dirty="0">
                <a:solidFill>
                  <a:schemeClr val="accent1">
                    <a:lumMod val="75000"/>
                  </a:schemeClr>
                </a:solidFill>
              </a:rPr>
              <a:t>INTRODUCTION: DISTINGUISHING TRIBAL INSTREAM RIGHTS FROM 	TRIBAL RIGHTS TO OUT-OF-STREAM DIVERSIONS</a:t>
            </a:r>
          </a:p>
          <a:p>
            <a:pPr marL="274320" lvl="1" indent="0">
              <a:buNone/>
            </a:pPr>
            <a:endParaRPr lang="en-US" sz="1600" dirty="0">
              <a:solidFill>
                <a:schemeClr val="accent1">
                  <a:lumMod val="75000"/>
                </a:schemeClr>
              </a:solidFill>
            </a:endParaRPr>
          </a:p>
          <a:p>
            <a:pPr marL="274320" lvl="1" indent="0">
              <a:buNone/>
            </a:pPr>
            <a:r>
              <a:rPr lang="en-US" sz="1600" dirty="0">
                <a:solidFill>
                  <a:schemeClr val="accent1">
                    <a:lumMod val="75000"/>
                  </a:schemeClr>
                </a:solidFill>
              </a:rPr>
              <a:t>II.	GLOBAL CONTEXT FOR TRIBAL INSTREAM WATER RIGHTS IN THE 	SOUTHWEST</a:t>
            </a:r>
          </a:p>
          <a:p>
            <a:pPr marL="674370" lvl="1" indent="-400050">
              <a:buAutoNum type="romanUcPeriod" startAt="2"/>
            </a:pPr>
            <a:endParaRPr lang="en-US" sz="1600" dirty="0">
              <a:solidFill>
                <a:schemeClr val="accent1">
                  <a:lumMod val="75000"/>
                </a:schemeClr>
              </a:solidFill>
            </a:endParaRPr>
          </a:p>
          <a:p>
            <a:pPr marL="274320" lvl="1" indent="0">
              <a:buNone/>
            </a:pPr>
            <a:r>
              <a:rPr lang="en-US" sz="1600" dirty="0">
                <a:solidFill>
                  <a:schemeClr val="accent1">
                    <a:lumMod val="75000"/>
                  </a:schemeClr>
                </a:solidFill>
              </a:rPr>
              <a:t>III.	TRIBAL INSTREAM WATERS: FISHERY WATERS AND SACRED WATERS</a:t>
            </a:r>
          </a:p>
          <a:p>
            <a:pPr marL="274320" lvl="1" indent="0">
              <a:buNone/>
            </a:pPr>
            <a:endParaRPr lang="en-US" sz="1600" dirty="0">
              <a:solidFill>
                <a:schemeClr val="accent1">
                  <a:lumMod val="75000"/>
                </a:schemeClr>
              </a:solidFill>
            </a:endParaRPr>
          </a:p>
          <a:p>
            <a:pPr marL="274320" lvl="1" indent="0">
              <a:buNone/>
            </a:pPr>
            <a:r>
              <a:rPr lang="en-US" sz="1600" dirty="0">
                <a:solidFill>
                  <a:schemeClr val="accent1">
                    <a:lumMod val="75000"/>
                  </a:schemeClr>
                </a:solidFill>
              </a:rPr>
              <a:t>IV.	FEDERAL LAW STRATEGIES FOR TRIBES TO KEEP WATER 	INSTREAM</a:t>
            </a:r>
          </a:p>
          <a:p>
            <a:pPr marL="674370" lvl="1" indent="-400050">
              <a:buAutoNum type="romanUcPeriod" startAt="4"/>
            </a:pPr>
            <a:endParaRPr lang="en-US" sz="1600" dirty="0">
              <a:solidFill>
                <a:schemeClr val="accent1">
                  <a:lumMod val="75000"/>
                </a:schemeClr>
              </a:solidFill>
            </a:endParaRPr>
          </a:p>
          <a:p>
            <a:pPr marL="274320" lvl="1" indent="0">
              <a:buNone/>
            </a:pPr>
            <a:r>
              <a:rPr lang="en-US" sz="1600" dirty="0">
                <a:solidFill>
                  <a:schemeClr val="accent1">
                    <a:lumMod val="75000"/>
                  </a:schemeClr>
                </a:solidFill>
              </a:rPr>
              <a:t>V.	STATE LAW STRATEGIES FOR TRIBES TO KEEP WATER INSTREAM: 	EXAMPLES FROM CALIFORNIA</a:t>
            </a:r>
          </a:p>
          <a:p>
            <a:pPr marL="674370" lvl="1" indent="-400050">
              <a:buAutoNum type="romanUcPeriod" startAt="5"/>
            </a:pPr>
            <a:endParaRPr lang="en-US" sz="1600" dirty="0">
              <a:solidFill>
                <a:schemeClr val="accent1">
                  <a:lumMod val="75000"/>
                </a:schemeClr>
              </a:solidFill>
            </a:endParaRPr>
          </a:p>
          <a:p>
            <a:pPr marL="274320" lvl="1" indent="0">
              <a:buNone/>
            </a:pPr>
            <a:r>
              <a:rPr lang="en-US" sz="1600" dirty="0">
                <a:solidFill>
                  <a:schemeClr val="accent1">
                    <a:lumMod val="75000"/>
                  </a:schemeClr>
                </a:solidFill>
              </a:rPr>
              <a:t>VI.	CONCLUSION: RETURN TO THE GLOBAL CONTEXT</a:t>
            </a:r>
          </a:p>
        </p:txBody>
      </p:sp>
    </p:spTree>
    <p:extLst>
      <p:ext uri="{BB962C8B-B14F-4D97-AF65-F5344CB8AC3E}">
        <p14:creationId xmlns:p14="http://schemas.microsoft.com/office/powerpoint/2010/main" val="199222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AD9FC-943B-425C-948A-376EAB2BF7BD}"/>
              </a:ext>
            </a:extLst>
          </p:cNvPr>
          <p:cNvSpPr>
            <a:spLocks noGrp="1"/>
          </p:cNvSpPr>
          <p:nvPr>
            <p:ph type="title"/>
          </p:nvPr>
        </p:nvSpPr>
        <p:spPr>
          <a:xfrm>
            <a:off x="301752" y="228600"/>
            <a:ext cx="8534400" cy="762000"/>
          </a:xfrm>
        </p:spPr>
        <p:txBody>
          <a:bodyPr>
            <a:normAutofit fontScale="90000"/>
          </a:bodyPr>
          <a:lstStyle/>
          <a:p>
            <a:r>
              <a:rPr lang="en-US" sz="1800" b="1" dirty="0">
                <a:solidFill>
                  <a:schemeClr val="accent1">
                    <a:lumMod val="75000"/>
                  </a:schemeClr>
                </a:solidFill>
              </a:rPr>
              <a:t>	</a:t>
            </a:r>
            <a:br>
              <a:rPr lang="en-US" sz="1800" b="1" dirty="0">
                <a:solidFill>
                  <a:schemeClr val="accent1">
                    <a:lumMod val="75000"/>
                  </a:schemeClr>
                </a:solidFill>
              </a:rPr>
            </a:br>
            <a:r>
              <a:rPr lang="en-US" sz="2000" b="1" dirty="0">
                <a:solidFill>
                  <a:schemeClr val="accent1">
                    <a:lumMod val="75000"/>
                  </a:schemeClr>
                </a:solidFill>
              </a:rPr>
              <a:t>INTRODUCTION: DISTINIGUISHING TRIBAL INSTREAM  RIGHTS FROM TRIBAL RIGHTS TO OUT-OF-STREAM DIVERSION</a:t>
            </a:r>
            <a:endParaRPr lang="en-US" sz="2000" dirty="0"/>
          </a:p>
        </p:txBody>
      </p:sp>
      <p:sp>
        <p:nvSpPr>
          <p:cNvPr id="3" name="Content Placeholder 2">
            <a:extLst>
              <a:ext uri="{FF2B5EF4-FFF2-40B4-BE49-F238E27FC236}">
                <a16:creationId xmlns:a16="http://schemas.microsoft.com/office/drawing/2014/main" id="{2CC29A38-44EA-492D-8227-067487F45159}"/>
              </a:ext>
            </a:extLst>
          </p:cNvPr>
          <p:cNvSpPr>
            <a:spLocks noGrp="1"/>
          </p:cNvSpPr>
          <p:nvPr>
            <p:ph sz="quarter" idx="1"/>
          </p:nvPr>
        </p:nvSpPr>
        <p:spPr>
          <a:xfrm>
            <a:off x="301752" y="1676400"/>
            <a:ext cx="8534400" cy="4495800"/>
          </a:xfrm>
        </p:spPr>
        <p:txBody>
          <a:bodyPr>
            <a:normAutofit fontScale="25000" lnSpcReduction="20000"/>
          </a:bodyPr>
          <a:lstStyle/>
          <a:p>
            <a:pPr marL="0" indent="0">
              <a:buNone/>
            </a:pPr>
            <a:endParaRPr lang="en-US" sz="5000" dirty="0">
              <a:solidFill>
                <a:schemeClr val="accent1">
                  <a:lumMod val="75000"/>
                </a:schemeClr>
              </a:solidFill>
            </a:endParaRPr>
          </a:p>
          <a:p>
            <a:pPr marL="0" indent="0">
              <a:buNone/>
            </a:pPr>
            <a:endParaRPr lang="en-US" sz="8000" dirty="0">
              <a:solidFill>
                <a:schemeClr val="accent1">
                  <a:lumMod val="75000"/>
                </a:schemeClr>
              </a:solidFill>
            </a:endParaRPr>
          </a:p>
          <a:p>
            <a:pPr marL="0" indent="0">
              <a:buNone/>
            </a:pPr>
            <a:r>
              <a:rPr lang="en-US" sz="8000" dirty="0">
                <a:solidFill>
                  <a:schemeClr val="accent1">
                    <a:lumMod val="75000"/>
                  </a:schemeClr>
                </a:solidFill>
              </a:rPr>
              <a:t>›	The </a:t>
            </a:r>
            <a:r>
              <a:rPr lang="en-US" sz="8000" b="1" i="1" dirty="0">
                <a:solidFill>
                  <a:schemeClr val="accent1">
                    <a:lumMod val="75000"/>
                  </a:schemeClr>
                </a:solidFill>
              </a:rPr>
              <a:t>Winters</a:t>
            </a:r>
            <a:r>
              <a:rPr lang="en-US" sz="8000" b="1" dirty="0">
                <a:solidFill>
                  <a:schemeClr val="accent1">
                    <a:lumMod val="75000"/>
                  </a:schemeClr>
                </a:solidFill>
              </a:rPr>
              <a:t> doctrine</a:t>
            </a:r>
            <a:r>
              <a:rPr lang="en-US" sz="8000" dirty="0">
                <a:solidFill>
                  <a:schemeClr val="accent1">
                    <a:lumMod val="75000"/>
                  </a:schemeClr>
                </a:solidFill>
              </a:rPr>
              <a:t>, the dominant legal framework for the 	recognition of tribal water rights in the United States, is a doctrine 	that was initially developed in connection with tribal rights to 	</a:t>
            </a:r>
            <a:r>
              <a:rPr lang="en-US" sz="8000" b="1" dirty="0">
                <a:solidFill>
                  <a:schemeClr val="accent1">
                    <a:lumMod val="75000"/>
                  </a:schemeClr>
                </a:solidFill>
              </a:rPr>
              <a:t>out-of-stream diversions</a:t>
            </a:r>
            <a:r>
              <a:rPr lang="en-US" sz="8000" dirty="0">
                <a:solidFill>
                  <a:schemeClr val="accent1">
                    <a:lumMod val="75000"/>
                  </a:schemeClr>
                </a:solidFill>
              </a:rPr>
              <a:t>. Similarly, the </a:t>
            </a:r>
            <a:r>
              <a:rPr lang="en-US" sz="8000" b="1" dirty="0">
                <a:solidFill>
                  <a:schemeClr val="accent1">
                    <a:lumMod val="75000"/>
                  </a:schemeClr>
                </a:solidFill>
              </a:rPr>
              <a:t>PIA</a:t>
            </a:r>
            <a:r>
              <a:rPr lang="en-US" sz="8000" dirty="0">
                <a:solidFill>
                  <a:schemeClr val="accent1">
                    <a:lumMod val="75000"/>
                  </a:schemeClr>
                </a:solidFill>
              </a:rPr>
              <a:t> (Practicable 	Irrigable Acreage) standard is for quantifying out-of-stream 	diversions.</a:t>
            </a:r>
          </a:p>
          <a:p>
            <a:pPr marL="0" indent="0">
              <a:buNone/>
            </a:pPr>
            <a:endParaRPr lang="en-US" sz="8000" dirty="0">
              <a:solidFill>
                <a:schemeClr val="accent1">
                  <a:lumMod val="75000"/>
                </a:schemeClr>
              </a:solidFill>
            </a:endParaRPr>
          </a:p>
          <a:p>
            <a:pPr marL="0" indent="0">
              <a:buNone/>
            </a:pPr>
            <a:r>
              <a:rPr lang="en-US" sz="8000" dirty="0">
                <a:solidFill>
                  <a:schemeClr val="accent1">
                    <a:lumMod val="75000"/>
                  </a:schemeClr>
                </a:solidFill>
              </a:rPr>
              <a:t>›	Yet there are circumstances where a tribe’s interest is to keep 	water </a:t>
            </a:r>
            <a:r>
              <a:rPr lang="en-US" sz="8000" b="1" dirty="0">
                <a:solidFill>
                  <a:schemeClr val="accent1">
                    <a:lumMod val="75000"/>
                  </a:schemeClr>
                </a:solidFill>
              </a:rPr>
              <a:t>flowing instream </a:t>
            </a:r>
            <a:r>
              <a:rPr lang="en-US" sz="8000" dirty="0">
                <a:solidFill>
                  <a:schemeClr val="accent1">
                    <a:lumMod val="75000"/>
                  </a:schemeClr>
                </a:solidFill>
              </a:rPr>
              <a:t>rather than diverting the water out-of-	stream for consumptive uses, and the </a:t>
            </a:r>
            <a:r>
              <a:rPr lang="en-US" sz="8000" i="1" dirty="0">
                <a:solidFill>
                  <a:schemeClr val="accent1">
                    <a:lumMod val="75000"/>
                  </a:schemeClr>
                </a:solidFill>
              </a:rPr>
              <a:t>Winters</a:t>
            </a:r>
            <a:r>
              <a:rPr lang="en-US" sz="8000" dirty="0">
                <a:solidFill>
                  <a:schemeClr val="accent1">
                    <a:lumMod val="75000"/>
                  </a:schemeClr>
                </a:solidFill>
              </a:rPr>
              <a:t> doctrine has often 	proven a difficult legal basis for tribes to assert such instream 	rights.</a:t>
            </a:r>
          </a:p>
          <a:p>
            <a:pPr marL="0" indent="0">
              <a:buNone/>
            </a:pPr>
            <a:endParaRPr lang="en-US" sz="8000" dirty="0">
              <a:solidFill>
                <a:schemeClr val="accent1">
                  <a:lumMod val="75000"/>
                </a:schemeClr>
              </a:solidFill>
            </a:endParaRPr>
          </a:p>
          <a:p>
            <a:pPr marL="0" indent="0">
              <a:buNone/>
            </a:pPr>
            <a:endParaRPr lang="en-US" sz="8000" dirty="0">
              <a:solidFill>
                <a:schemeClr val="accent1">
                  <a:lumMod val="75000"/>
                </a:schemeClr>
              </a:solidFill>
            </a:endParaRPr>
          </a:p>
          <a:p>
            <a:pPr marL="0" indent="0">
              <a:buNone/>
            </a:pPr>
            <a:endParaRPr lang="en-US" sz="8000" dirty="0">
              <a:solidFill>
                <a:schemeClr val="accent1">
                  <a:lumMod val="75000"/>
                </a:schemeClr>
              </a:solidFill>
            </a:endParaRPr>
          </a:p>
          <a:p>
            <a:pPr marL="0" indent="0">
              <a:buNone/>
            </a:pPr>
            <a:r>
              <a:rPr lang="en-US" sz="7200" dirty="0">
                <a:solidFill>
                  <a:schemeClr val="accent1">
                    <a:lumMod val="75000"/>
                  </a:schemeClr>
                </a:solidFill>
              </a:rPr>
              <a:t> </a:t>
            </a:r>
          </a:p>
          <a:p>
            <a:pPr marL="0" indent="0">
              <a:buNone/>
            </a:pPr>
            <a:endParaRPr lang="en-US" sz="4500" dirty="0">
              <a:solidFill>
                <a:schemeClr val="accent1">
                  <a:lumMod val="75000"/>
                </a:schemeClr>
              </a:solidFill>
            </a:endParaRPr>
          </a:p>
          <a:p>
            <a:pPr marL="0" indent="0">
              <a:buNone/>
            </a:pPr>
            <a:endParaRPr lang="en-US" sz="1800" dirty="0">
              <a:solidFill>
                <a:schemeClr val="accent1">
                  <a:lumMod val="75000"/>
                </a:schemeClr>
              </a:solidFill>
            </a:endParaRPr>
          </a:p>
          <a:p>
            <a:pPr marL="0" indent="0" algn="ctr">
              <a:buNone/>
            </a:pPr>
            <a:r>
              <a:rPr lang="en-US" sz="1000" dirty="0">
                <a:solidFill>
                  <a:schemeClr val="accent1">
                    <a:lumMod val="75000"/>
                  </a:schemeClr>
                </a:solidFill>
              </a:rPr>
              <a:t>2</a:t>
            </a:r>
          </a:p>
          <a:p>
            <a:pPr marL="0" indent="0" algn="ctr">
              <a:buNone/>
            </a:pPr>
            <a:endParaRPr lang="en-US" sz="1200" dirty="0">
              <a:solidFill>
                <a:schemeClr val="accent1">
                  <a:lumMod val="75000"/>
                </a:schemeClr>
              </a:solidFill>
            </a:endParaRPr>
          </a:p>
          <a:p>
            <a:pPr marL="0" indent="0" algn="ctr">
              <a:buNone/>
            </a:pPr>
            <a:endParaRPr lang="en-US" sz="1200" dirty="0">
              <a:solidFill>
                <a:schemeClr val="accent1">
                  <a:lumMod val="75000"/>
                </a:schemeClr>
              </a:solidFill>
            </a:endParaRPr>
          </a:p>
        </p:txBody>
      </p:sp>
    </p:spTree>
    <p:extLst>
      <p:ext uri="{BB962C8B-B14F-4D97-AF65-F5344CB8AC3E}">
        <p14:creationId xmlns:p14="http://schemas.microsoft.com/office/powerpoint/2010/main" val="58701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5AE4-8C7E-4FFF-9D5F-50FA3CCE3465}"/>
              </a:ext>
            </a:extLst>
          </p:cNvPr>
          <p:cNvSpPr>
            <a:spLocks noGrp="1"/>
          </p:cNvSpPr>
          <p:nvPr>
            <p:ph type="title"/>
          </p:nvPr>
        </p:nvSpPr>
        <p:spPr/>
        <p:txBody>
          <a:bodyPr>
            <a:noAutofit/>
          </a:bodyPr>
          <a:lstStyle/>
          <a:p>
            <a:r>
              <a:rPr lang="en-US" sz="2000" b="1" dirty="0">
                <a:solidFill>
                  <a:schemeClr val="accent1">
                    <a:lumMod val="75000"/>
                  </a:schemeClr>
                </a:solidFill>
              </a:rPr>
              <a:t>II. GLOBAL CONTEXT FOR TRIBAL INSTREAM WATER RIGHTS IN THE AMERICAN SOUTHWEST</a:t>
            </a:r>
            <a:endParaRPr lang="en-US" sz="2000" dirty="0"/>
          </a:p>
        </p:txBody>
      </p:sp>
      <p:sp>
        <p:nvSpPr>
          <p:cNvPr id="3" name="Content Placeholder 2">
            <a:extLst>
              <a:ext uri="{FF2B5EF4-FFF2-40B4-BE49-F238E27FC236}">
                <a16:creationId xmlns:a16="http://schemas.microsoft.com/office/drawing/2014/main" id="{18DDABEB-2847-4BE5-9376-A6BFE5B25185}"/>
              </a:ext>
            </a:extLst>
          </p:cNvPr>
          <p:cNvSpPr>
            <a:spLocks noGrp="1"/>
          </p:cNvSpPr>
          <p:nvPr>
            <p:ph sz="quarter" idx="1"/>
          </p:nvPr>
        </p:nvSpPr>
        <p:spPr>
          <a:xfrm>
            <a:off x="228600" y="1676400"/>
            <a:ext cx="8686800" cy="4724400"/>
          </a:xfrm>
        </p:spPr>
        <p:txBody>
          <a:bodyPr>
            <a:normAutofit/>
          </a:bodyPr>
          <a:lstStyle/>
          <a:p>
            <a:pPr marL="0" indent="0">
              <a:buNone/>
            </a:pPr>
            <a:endParaRPr lang="en-US" sz="2000" dirty="0"/>
          </a:p>
          <a:p>
            <a:pPr marL="0" indent="0">
              <a:buNone/>
            </a:pPr>
            <a:r>
              <a:rPr lang="en-US" sz="2000" dirty="0"/>
              <a:t>›	</a:t>
            </a:r>
            <a:r>
              <a:rPr lang="en-US" sz="1800" dirty="0"/>
              <a:t>Instream Values Also Grounded in </a:t>
            </a:r>
            <a:r>
              <a:rPr lang="en-US" sz="1800" b="1" dirty="0"/>
              <a:t>Christian</a:t>
            </a:r>
            <a:r>
              <a:rPr lang="en-US" sz="1800" dirty="0"/>
              <a:t> and </a:t>
            </a:r>
            <a:r>
              <a:rPr lang="en-US" sz="1800" b="1" dirty="0"/>
              <a:t>Hindu</a:t>
            </a:r>
            <a:r>
              <a:rPr lang="en-US" sz="1800" dirty="0"/>
              <a:t> Religious 	Traditions (Protection of </a:t>
            </a:r>
            <a:r>
              <a:rPr lang="en-US" sz="1800" b="1" dirty="0"/>
              <a:t>Holy Wells in Ireland </a:t>
            </a:r>
            <a:r>
              <a:rPr lang="en-US" sz="1800" dirty="0"/>
              <a:t>and Protection of 	</a:t>
            </a:r>
            <a:r>
              <a:rPr lang="en-US" sz="1800" b="1" dirty="0"/>
              <a:t>Ganges River in India</a:t>
            </a:r>
            <a:r>
              <a:rPr lang="en-US" sz="1800" dirty="0"/>
              <a:t>)</a:t>
            </a:r>
          </a:p>
          <a:p>
            <a:pPr marL="0" indent="0">
              <a:buNone/>
            </a:pPr>
            <a:endParaRPr lang="en-US" sz="1800" dirty="0"/>
          </a:p>
          <a:p>
            <a:pPr marL="0" indent="0">
              <a:buNone/>
            </a:pPr>
            <a:r>
              <a:rPr lang="en-US" sz="1800" dirty="0"/>
              <a:t>		Recommended reading: Celeste Ray, </a:t>
            </a:r>
            <a:r>
              <a:rPr lang="en-US" sz="1800" u="sng" dirty="0"/>
              <a:t>The Origins of Ireland’s</a:t>
            </a:r>
            <a:r>
              <a:rPr lang="en-US" sz="1800" dirty="0"/>
              <a:t> 			</a:t>
            </a:r>
            <a:r>
              <a:rPr lang="en-US" sz="1800" u="sng" dirty="0"/>
              <a:t>Holy Wells </a:t>
            </a:r>
            <a:r>
              <a:rPr lang="en-US" sz="1800" dirty="0"/>
              <a:t>(2014)</a:t>
            </a:r>
          </a:p>
          <a:p>
            <a:pPr marL="0" indent="0">
              <a:buNone/>
            </a:pPr>
            <a:endParaRPr lang="en-US" sz="1800" dirty="0">
              <a:solidFill>
                <a:schemeClr val="accent2">
                  <a:lumMod val="50000"/>
                </a:schemeClr>
              </a:solidFill>
            </a:endParaRPr>
          </a:p>
          <a:p>
            <a:pPr marL="0" indent="0">
              <a:buNone/>
            </a:pPr>
            <a:r>
              <a:rPr lang="en-US" sz="1800" dirty="0">
                <a:solidFill>
                  <a:schemeClr val="accent2">
                    <a:lumMod val="50000"/>
                  </a:schemeClr>
                </a:solidFill>
              </a:rPr>
              <a:t>›	Article 31 of </a:t>
            </a:r>
            <a:r>
              <a:rPr lang="en-US" sz="1800" b="1" dirty="0">
                <a:solidFill>
                  <a:schemeClr val="accent2">
                    <a:lumMod val="50000"/>
                  </a:schemeClr>
                </a:solidFill>
              </a:rPr>
              <a:t>United Nations Declaration on the Rights of 	Indigenous Peoples</a:t>
            </a:r>
            <a:r>
              <a:rPr lang="en-US" sz="1800" dirty="0">
                <a:solidFill>
                  <a:schemeClr val="accent2">
                    <a:lumMod val="50000"/>
                  </a:schemeClr>
                </a:solidFill>
              </a:rPr>
              <a:t> (provides for the right of indigenous peoples to 	“maintain and strengthen their distinct </a:t>
            </a:r>
            <a:r>
              <a:rPr lang="en-US" sz="1800" b="1" dirty="0">
                <a:solidFill>
                  <a:schemeClr val="accent2">
                    <a:lumMod val="50000"/>
                  </a:schemeClr>
                </a:solidFill>
              </a:rPr>
              <a:t>spiritual</a:t>
            </a:r>
            <a:r>
              <a:rPr lang="en-US" sz="1800" dirty="0">
                <a:solidFill>
                  <a:schemeClr val="accent2">
                    <a:lumMod val="50000"/>
                  </a:schemeClr>
                </a:solidFill>
              </a:rPr>
              <a:t> relationship with 	</a:t>
            </a:r>
            <a:r>
              <a:rPr lang="en-US" sz="1800" b="1" dirty="0">
                <a:solidFill>
                  <a:schemeClr val="accent2">
                    <a:lumMod val="50000"/>
                  </a:schemeClr>
                </a:solidFill>
              </a:rPr>
              <a:t>traditionally</a:t>
            </a:r>
            <a:r>
              <a:rPr lang="en-US" sz="1800" dirty="0">
                <a:solidFill>
                  <a:schemeClr val="accent2">
                    <a:lumMod val="50000"/>
                  </a:schemeClr>
                </a:solidFill>
              </a:rPr>
              <a:t> owned or otherwise occupied or </a:t>
            </a:r>
            <a:r>
              <a:rPr lang="en-US" sz="1800" b="1" dirty="0">
                <a:solidFill>
                  <a:schemeClr val="accent2">
                    <a:lumMod val="50000"/>
                  </a:schemeClr>
                </a:solidFill>
              </a:rPr>
              <a:t>used</a:t>
            </a:r>
            <a:r>
              <a:rPr lang="en-US" sz="1800" dirty="0">
                <a:solidFill>
                  <a:schemeClr val="accent2">
                    <a:lumMod val="50000"/>
                  </a:schemeClr>
                </a:solidFill>
              </a:rPr>
              <a:t> lands, territories, 	</a:t>
            </a:r>
            <a:r>
              <a:rPr lang="en-US" sz="1800" b="1" dirty="0">
                <a:solidFill>
                  <a:schemeClr val="accent2">
                    <a:lumMod val="50000"/>
                  </a:schemeClr>
                </a:solidFill>
              </a:rPr>
              <a:t>waters</a:t>
            </a:r>
            <a:r>
              <a:rPr lang="en-US" sz="1800" dirty="0">
                <a:solidFill>
                  <a:schemeClr val="accent2">
                    <a:lumMod val="50000"/>
                  </a:schemeClr>
                </a:solidFill>
              </a:rPr>
              <a:t>, costal areas and other resources”). The United States is a 	signatory to the United Nations Declaration on the Rights of Indigenous 	Rights.</a:t>
            </a:r>
          </a:p>
        </p:txBody>
      </p:sp>
    </p:spTree>
    <p:extLst>
      <p:ext uri="{BB962C8B-B14F-4D97-AF65-F5344CB8AC3E}">
        <p14:creationId xmlns:p14="http://schemas.microsoft.com/office/powerpoint/2010/main" val="1634498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3053-5F41-4CC8-9AB3-0BFF0D53C7D4}"/>
              </a:ext>
            </a:extLst>
          </p:cNvPr>
          <p:cNvSpPr>
            <a:spLocks noGrp="1"/>
          </p:cNvSpPr>
          <p:nvPr>
            <p:ph type="title"/>
          </p:nvPr>
        </p:nvSpPr>
        <p:spPr>
          <a:xfrm>
            <a:off x="245481" y="-32825"/>
            <a:ext cx="8534400" cy="990600"/>
          </a:xfrm>
        </p:spPr>
        <p:txBody>
          <a:bodyPr>
            <a:normAutofit/>
          </a:bodyPr>
          <a:lstStyle/>
          <a:p>
            <a:r>
              <a:rPr lang="en-US" sz="2000" b="1" dirty="0">
                <a:solidFill>
                  <a:schemeClr val="accent1">
                    <a:lumMod val="75000"/>
                  </a:schemeClr>
                </a:solidFill>
              </a:rPr>
              <a:t>III. TRIBAL INSTREAM WATERS: “FISHERY” WATERS AND  “SACRED” WATERS</a:t>
            </a:r>
            <a:endParaRPr lang="en-US" sz="2000" dirty="0"/>
          </a:p>
        </p:txBody>
      </p:sp>
      <p:sp>
        <p:nvSpPr>
          <p:cNvPr id="3" name="Content Placeholder 2">
            <a:extLst>
              <a:ext uri="{FF2B5EF4-FFF2-40B4-BE49-F238E27FC236}">
                <a16:creationId xmlns:a16="http://schemas.microsoft.com/office/drawing/2014/main" id="{1B0B8B53-48CF-4EF4-B842-06C8C97AF4A6}"/>
              </a:ext>
            </a:extLst>
          </p:cNvPr>
          <p:cNvSpPr>
            <a:spLocks noGrp="1"/>
          </p:cNvSpPr>
          <p:nvPr>
            <p:ph sz="quarter" idx="1"/>
          </p:nvPr>
        </p:nvSpPr>
        <p:spPr>
          <a:xfrm>
            <a:off x="152400" y="1600200"/>
            <a:ext cx="8839200" cy="5257800"/>
          </a:xfrm>
        </p:spPr>
        <p:txBody>
          <a:bodyPr>
            <a:normAutofit/>
          </a:bodyPr>
          <a:lstStyle/>
          <a:p>
            <a:pPr marL="0" indent="0">
              <a:buNone/>
            </a:pPr>
            <a:r>
              <a:rPr lang="en-US" sz="1700" dirty="0">
                <a:solidFill>
                  <a:schemeClr val="accent1">
                    <a:lumMod val="75000"/>
                  </a:schemeClr>
                </a:solidFill>
              </a:rPr>
              <a:t>› </a:t>
            </a:r>
            <a:r>
              <a:rPr lang="en-US" sz="1700" b="1" dirty="0">
                <a:solidFill>
                  <a:schemeClr val="accent1">
                    <a:lumMod val="75000"/>
                  </a:schemeClr>
                </a:solidFill>
              </a:rPr>
              <a:t>Tribal “fishery” waters </a:t>
            </a:r>
            <a:r>
              <a:rPr lang="en-US" sz="1700" dirty="0">
                <a:solidFill>
                  <a:schemeClr val="accent1">
                    <a:lumMod val="75000"/>
                  </a:schemeClr>
                </a:solidFill>
              </a:rPr>
              <a:t>most often relate to salmon-bearing rivers and streams in </a:t>
            </a:r>
            <a:r>
              <a:rPr lang="en-US" sz="1700" b="1" dirty="0">
                <a:solidFill>
                  <a:schemeClr val="accent1">
                    <a:lumMod val="75000"/>
                  </a:schemeClr>
                </a:solidFill>
              </a:rPr>
              <a:t>Northern California, Oregon, Washington and Idaho </a:t>
            </a:r>
            <a:r>
              <a:rPr lang="en-US" sz="1700" dirty="0">
                <a:solidFill>
                  <a:schemeClr val="accent1">
                    <a:lumMod val="75000"/>
                  </a:schemeClr>
                </a:solidFill>
              </a:rPr>
              <a:t>(and Pacific Northwest Tribes with deep spiritual and cultural relationships to salmon). Examples would be Tribes (such as the </a:t>
            </a:r>
            <a:r>
              <a:rPr lang="en-US" sz="1700" b="1" dirty="0">
                <a:solidFill>
                  <a:schemeClr val="accent1">
                    <a:lumMod val="75000"/>
                  </a:schemeClr>
                </a:solidFill>
              </a:rPr>
              <a:t>Nez Perce </a:t>
            </a:r>
            <a:r>
              <a:rPr lang="en-US" sz="1700" dirty="0">
                <a:solidFill>
                  <a:schemeClr val="accent1">
                    <a:lumMod val="75000"/>
                  </a:schemeClr>
                </a:solidFill>
              </a:rPr>
              <a:t>in Idaho and </a:t>
            </a:r>
            <a:r>
              <a:rPr lang="en-US" sz="1700" b="1" dirty="0">
                <a:solidFill>
                  <a:schemeClr val="accent1">
                    <a:lumMod val="75000"/>
                  </a:schemeClr>
                </a:solidFill>
              </a:rPr>
              <a:t>Karuk</a:t>
            </a:r>
            <a:r>
              <a:rPr lang="en-US" sz="1700" dirty="0">
                <a:solidFill>
                  <a:schemeClr val="accent1">
                    <a:lumMod val="75000"/>
                  </a:schemeClr>
                </a:solidFill>
              </a:rPr>
              <a:t> and </a:t>
            </a:r>
            <a:r>
              <a:rPr lang="en-US" sz="1700" b="1" dirty="0">
                <a:solidFill>
                  <a:schemeClr val="accent1">
                    <a:lumMod val="75000"/>
                  </a:schemeClr>
                </a:solidFill>
              </a:rPr>
              <a:t>Yurok </a:t>
            </a:r>
            <a:r>
              <a:rPr lang="en-US" sz="1700" dirty="0">
                <a:solidFill>
                  <a:schemeClr val="accent1">
                    <a:lumMod val="75000"/>
                  </a:schemeClr>
                </a:solidFill>
              </a:rPr>
              <a:t>in California) whose reservations and/or traditional fishing sites are along waterways in the </a:t>
            </a:r>
            <a:r>
              <a:rPr lang="en-US" sz="1700" b="1" dirty="0">
                <a:solidFill>
                  <a:schemeClr val="accent1">
                    <a:lumMod val="75000"/>
                  </a:schemeClr>
                </a:solidFill>
              </a:rPr>
              <a:t>Columbia River-Snake River Basin</a:t>
            </a:r>
            <a:r>
              <a:rPr lang="en-US" sz="1700" dirty="0">
                <a:solidFill>
                  <a:schemeClr val="accent1">
                    <a:lumMod val="75000"/>
                  </a:schemeClr>
                </a:solidFill>
              </a:rPr>
              <a:t> or the </a:t>
            </a:r>
            <a:r>
              <a:rPr lang="en-US" sz="1700" b="1" dirty="0">
                <a:solidFill>
                  <a:schemeClr val="accent1">
                    <a:lumMod val="75000"/>
                  </a:schemeClr>
                </a:solidFill>
              </a:rPr>
              <a:t>Klamath River-Trinity River Basin</a:t>
            </a:r>
            <a:r>
              <a:rPr lang="en-US" sz="1700" dirty="0">
                <a:solidFill>
                  <a:schemeClr val="accent1">
                    <a:lumMod val="75000"/>
                  </a:schemeClr>
                </a:solidFill>
              </a:rPr>
              <a:t>.</a:t>
            </a:r>
          </a:p>
          <a:p>
            <a:pPr marL="0" indent="0">
              <a:buNone/>
            </a:pPr>
            <a:endParaRPr lang="en-US" sz="1700" b="1" dirty="0">
              <a:solidFill>
                <a:schemeClr val="accent1">
                  <a:lumMod val="75000"/>
                </a:schemeClr>
              </a:solidFill>
            </a:endParaRPr>
          </a:p>
          <a:p>
            <a:pPr marL="0" indent="0">
              <a:buNone/>
            </a:pPr>
            <a:r>
              <a:rPr lang="en-US" sz="1700" dirty="0">
                <a:solidFill>
                  <a:schemeClr val="accent1">
                    <a:lumMod val="75000"/>
                  </a:schemeClr>
                </a:solidFill>
              </a:rPr>
              <a:t>› </a:t>
            </a:r>
            <a:r>
              <a:rPr lang="en-US" sz="1700" b="1" dirty="0">
                <a:solidFill>
                  <a:schemeClr val="accent1">
                    <a:lumMod val="75000"/>
                  </a:schemeClr>
                </a:solidFill>
              </a:rPr>
              <a:t>Tribal “sacred” waters </a:t>
            </a:r>
            <a:r>
              <a:rPr lang="en-US" sz="1700" dirty="0">
                <a:solidFill>
                  <a:schemeClr val="accent1">
                    <a:lumMod val="75000"/>
                  </a:schemeClr>
                </a:solidFill>
              </a:rPr>
              <a:t>relate to water with deep connections to </a:t>
            </a:r>
            <a:r>
              <a:rPr lang="en-US" sz="1700" b="1" dirty="0">
                <a:solidFill>
                  <a:schemeClr val="accent1">
                    <a:lumMod val="75000"/>
                  </a:schemeClr>
                </a:solidFill>
              </a:rPr>
              <a:t>tribal ceremonial, religious and spiritual practices</a:t>
            </a:r>
            <a:r>
              <a:rPr lang="en-US" sz="1700" dirty="0">
                <a:solidFill>
                  <a:schemeClr val="accent1">
                    <a:lumMod val="75000"/>
                  </a:schemeClr>
                </a:solidFill>
              </a:rPr>
              <a:t> that may </a:t>
            </a:r>
            <a:r>
              <a:rPr lang="en-US" sz="1700" b="1" dirty="0">
                <a:solidFill>
                  <a:schemeClr val="accent1">
                    <a:lumMod val="75000"/>
                  </a:schemeClr>
                </a:solidFill>
              </a:rPr>
              <a:t>not</a:t>
            </a:r>
            <a:r>
              <a:rPr lang="en-US" sz="1700" dirty="0">
                <a:solidFill>
                  <a:schemeClr val="accent1">
                    <a:lumMod val="75000"/>
                  </a:schemeClr>
                </a:solidFill>
              </a:rPr>
              <a:t> be related to fisheries. Examples in the American southwest include: the </a:t>
            </a:r>
            <a:r>
              <a:rPr lang="en-US" sz="1700" b="1" dirty="0">
                <a:solidFill>
                  <a:schemeClr val="accent1">
                    <a:lumMod val="75000"/>
                  </a:schemeClr>
                </a:solidFill>
              </a:rPr>
              <a:t>Taos Pueblo Indians in New Mexico </a:t>
            </a:r>
            <a:r>
              <a:rPr lang="en-US" sz="1700" dirty="0">
                <a:solidFill>
                  <a:schemeClr val="accent1">
                    <a:lumMod val="75000"/>
                  </a:schemeClr>
                </a:solidFill>
              </a:rPr>
              <a:t>(and connection to the Buffalo Pasture Wetland); the </a:t>
            </a:r>
            <a:r>
              <a:rPr lang="en-US" sz="1700" b="1" dirty="0">
                <a:solidFill>
                  <a:schemeClr val="accent1">
                    <a:lumMod val="75000"/>
                  </a:schemeClr>
                </a:solidFill>
              </a:rPr>
              <a:t>Hualapai Tribe in Nevada </a:t>
            </a:r>
            <a:r>
              <a:rPr lang="en-US" sz="1700" dirty="0">
                <a:solidFill>
                  <a:schemeClr val="accent1">
                    <a:lumMod val="75000"/>
                  </a:schemeClr>
                </a:solidFill>
              </a:rPr>
              <a:t>(connection to water flowing from the base of Spirit Mountain near the Grand Canyon); and </a:t>
            </a:r>
            <a:r>
              <a:rPr lang="en-US" sz="1700" b="1" dirty="0">
                <a:solidFill>
                  <a:schemeClr val="accent1">
                    <a:lumMod val="75000"/>
                  </a:schemeClr>
                </a:solidFill>
              </a:rPr>
              <a:t>Apache Tribes in Arizona </a:t>
            </a:r>
            <a:r>
              <a:rPr lang="en-US" sz="1700" dirty="0">
                <a:solidFill>
                  <a:schemeClr val="accent1">
                    <a:lumMod val="75000"/>
                  </a:schemeClr>
                </a:solidFill>
              </a:rPr>
              <a:t>(connection to Montezuma’s Well, spring located in central Arizona).</a:t>
            </a:r>
          </a:p>
          <a:p>
            <a:pPr marL="0" indent="0">
              <a:buNone/>
            </a:pPr>
            <a:endParaRPr lang="en-US" sz="1700" dirty="0">
              <a:solidFill>
                <a:schemeClr val="accent1">
                  <a:lumMod val="75000"/>
                </a:schemeClr>
              </a:solidFill>
            </a:endParaRPr>
          </a:p>
          <a:p>
            <a:pPr marL="0" indent="0">
              <a:buNone/>
            </a:pPr>
            <a:r>
              <a:rPr lang="en-US" sz="1700" dirty="0">
                <a:solidFill>
                  <a:schemeClr val="accent1">
                    <a:lumMod val="75000"/>
                  </a:schemeClr>
                </a:solidFill>
              </a:rPr>
              <a:t>	Recommended reading: Michelle Bryan, </a:t>
            </a:r>
            <a:r>
              <a:rPr lang="en-US" sz="1700" i="1" dirty="0">
                <a:solidFill>
                  <a:schemeClr val="accent1">
                    <a:lumMod val="75000"/>
                  </a:schemeClr>
                </a:solidFill>
              </a:rPr>
              <a:t>Valuing Sacred Tribal Waters Within 	Prior Appropriation,</a:t>
            </a:r>
            <a:r>
              <a:rPr lang="en-US" sz="1700" dirty="0">
                <a:solidFill>
                  <a:schemeClr val="accent1">
                    <a:lumMod val="75000"/>
                  </a:schemeClr>
                </a:solidFill>
              </a:rPr>
              <a:t> 57 Natural Resource Journal 1 (2017)</a:t>
            </a:r>
          </a:p>
          <a:p>
            <a:pPr marL="0" indent="0">
              <a:buNone/>
            </a:pPr>
            <a:endParaRPr lang="en-US" sz="1100" dirty="0">
              <a:solidFill>
                <a:schemeClr val="accent1">
                  <a:lumMod val="75000"/>
                </a:schemeClr>
              </a:solidFill>
            </a:endParaRPr>
          </a:p>
        </p:txBody>
      </p:sp>
    </p:spTree>
    <p:extLst>
      <p:ext uri="{BB962C8B-B14F-4D97-AF65-F5344CB8AC3E}">
        <p14:creationId xmlns:p14="http://schemas.microsoft.com/office/powerpoint/2010/main" val="324423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3948E-E27C-4019-8346-187FD2A0DACE}"/>
              </a:ext>
            </a:extLst>
          </p:cNvPr>
          <p:cNvSpPr>
            <a:spLocks noGrp="1"/>
          </p:cNvSpPr>
          <p:nvPr>
            <p:ph type="title"/>
          </p:nvPr>
        </p:nvSpPr>
        <p:spPr/>
        <p:txBody>
          <a:bodyPr>
            <a:noAutofit/>
          </a:bodyPr>
          <a:lstStyle/>
          <a:p>
            <a:r>
              <a:rPr lang="en-US" sz="2000" dirty="0">
                <a:solidFill>
                  <a:schemeClr val="accent1">
                    <a:lumMod val="75000"/>
                  </a:schemeClr>
                </a:solidFill>
              </a:rPr>
              <a:t>IV. </a:t>
            </a:r>
            <a:r>
              <a:rPr lang="en-US" sz="2000" dirty="0">
                <a:solidFill>
                  <a:schemeClr val="tx2">
                    <a:lumMod val="75000"/>
                  </a:schemeClr>
                </a:solidFill>
              </a:rPr>
              <a:t>FEDERAL LAW STRATEGIES FOR TRIBES TO </a:t>
            </a:r>
            <a:br>
              <a:rPr lang="en-US" sz="2000" dirty="0">
                <a:solidFill>
                  <a:schemeClr val="tx2">
                    <a:lumMod val="75000"/>
                  </a:schemeClr>
                </a:solidFill>
              </a:rPr>
            </a:br>
            <a:r>
              <a:rPr lang="en-US" sz="2000" dirty="0">
                <a:solidFill>
                  <a:schemeClr val="tx2">
                    <a:lumMod val="75000"/>
                  </a:schemeClr>
                </a:solidFill>
              </a:rPr>
              <a:t>KEEP WATER INSTREAM</a:t>
            </a:r>
          </a:p>
        </p:txBody>
      </p:sp>
      <p:sp>
        <p:nvSpPr>
          <p:cNvPr id="3" name="Content Placeholder 2">
            <a:extLst>
              <a:ext uri="{FF2B5EF4-FFF2-40B4-BE49-F238E27FC236}">
                <a16:creationId xmlns:a16="http://schemas.microsoft.com/office/drawing/2014/main" id="{30DEE58A-070E-46A2-AEC3-D6599F8B46AA}"/>
              </a:ext>
            </a:extLst>
          </p:cNvPr>
          <p:cNvSpPr>
            <a:spLocks noGrp="1"/>
          </p:cNvSpPr>
          <p:nvPr>
            <p:ph sz="quarter" idx="1"/>
          </p:nvPr>
        </p:nvSpPr>
        <p:spPr>
          <a:xfrm>
            <a:off x="301752" y="1600200"/>
            <a:ext cx="8689848" cy="4800600"/>
          </a:xfrm>
        </p:spPr>
        <p:txBody>
          <a:bodyPr>
            <a:noAutofit/>
          </a:bodyPr>
          <a:lstStyle/>
          <a:p>
            <a:pPr marL="0" indent="0">
              <a:buNone/>
            </a:pPr>
            <a:r>
              <a:rPr lang="en-US" sz="1400" b="1" u="sng" dirty="0">
                <a:solidFill>
                  <a:schemeClr val="bg2">
                    <a:lumMod val="25000"/>
                  </a:schemeClr>
                </a:solidFill>
              </a:rPr>
              <a:t>TRIBAL FISHERY WATERS</a:t>
            </a:r>
          </a:p>
          <a:p>
            <a:pPr marL="0" indent="0">
              <a:buNone/>
            </a:pPr>
            <a:r>
              <a:rPr lang="en-US" sz="1400" dirty="0">
                <a:solidFill>
                  <a:schemeClr val="accent3">
                    <a:lumMod val="50000"/>
                  </a:schemeClr>
                </a:solidFill>
              </a:rPr>
              <a:t>- </a:t>
            </a:r>
            <a:r>
              <a:rPr lang="en-US" sz="1400" b="1" dirty="0">
                <a:solidFill>
                  <a:schemeClr val="accent3">
                    <a:lumMod val="50000"/>
                  </a:schemeClr>
                </a:solidFill>
              </a:rPr>
              <a:t>Winter</a:t>
            </a:r>
            <a:r>
              <a:rPr lang="en-US" sz="1400" b="1" i="1" dirty="0">
                <a:solidFill>
                  <a:schemeClr val="accent3">
                    <a:lumMod val="50000"/>
                  </a:schemeClr>
                </a:solidFill>
              </a:rPr>
              <a:t>s </a:t>
            </a:r>
            <a:r>
              <a:rPr lang="en-US" sz="1400" b="1" dirty="0">
                <a:solidFill>
                  <a:schemeClr val="accent3">
                    <a:lumMod val="50000"/>
                  </a:schemeClr>
                </a:solidFill>
              </a:rPr>
              <a:t>Doctrine/Stevens Treaties  </a:t>
            </a:r>
            <a:r>
              <a:rPr lang="en-US" sz="1400" dirty="0">
                <a:solidFill>
                  <a:schemeClr val="accent3">
                    <a:lumMod val="50000"/>
                  </a:schemeClr>
                </a:solidFill>
              </a:rPr>
              <a:t>(some courts have held tribal rights to fish give rise to 	tribal rights to instream flows to maintain fish - See </a:t>
            </a:r>
            <a:r>
              <a:rPr lang="en-US" sz="1400" i="1" dirty="0">
                <a:solidFill>
                  <a:schemeClr val="accent3">
                    <a:lumMod val="50000"/>
                  </a:schemeClr>
                </a:solidFill>
              </a:rPr>
              <a:t>Snake River Basin Adjudication</a:t>
            </a:r>
            <a:r>
              <a:rPr lang="en-US" sz="1400" dirty="0">
                <a:solidFill>
                  <a:schemeClr val="accent3">
                    <a:lumMod val="50000"/>
                  </a:schemeClr>
                </a:solidFill>
              </a:rPr>
              <a:t>)</a:t>
            </a:r>
          </a:p>
          <a:p>
            <a:pPr marL="0" indent="0">
              <a:buNone/>
            </a:pPr>
            <a:r>
              <a:rPr lang="en-US" sz="1400" dirty="0">
                <a:solidFill>
                  <a:schemeClr val="accent3">
                    <a:lumMod val="50000"/>
                  </a:schemeClr>
                </a:solidFill>
              </a:rPr>
              <a:t>- </a:t>
            </a:r>
            <a:r>
              <a:rPr lang="en-US" sz="1400" b="1" dirty="0">
                <a:solidFill>
                  <a:schemeClr val="accent3">
                    <a:lumMod val="50000"/>
                  </a:schemeClr>
                </a:solidFill>
              </a:rPr>
              <a:t>Federal Endangered Species Act </a:t>
            </a:r>
            <a:r>
              <a:rPr lang="en-US" sz="1400" dirty="0">
                <a:solidFill>
                  <a:schemeClr val="accent3">
                    <a:lumMod val="50000"/>
                  </a:schemeClr>
                </a:solidFill>
              </a:rPr>
              <a:t>(instream flows to maintain/restore endangered fish)</a:t>
            </a:r>
          </a:p>
          <a:p>
            <a:pPr marL="0" indent="0">
              <a:buNone/>
            </a:pPr>
            <a:r>
              <a:rPr lang="en-US" sz="1400" dirty="0">
                <a:solidFill>
                  <a:schemeClr val="accent3">
                    <a:lumMod val="50000"/>
                  </a:schemeClr>
                </a:solidFill>
              </a:rPr>
              <a:t>- </a:t>
            </a:r>
            <a:r>
              <a:rPr lang="en-US" sz="1400" b="1" dirty="0">
                <a:solidFill>
                  <a:schemeClr val="accent3">
                    <a:lumMod val="50000"/>
                  </a:schemeClr>
                </a:solidFill>
              </a:rPr>
              <a:t>Federal Power Act </a:t>
            </a:r>
            <a:r>
              <a:rPr lang="en-US" sz="1400" dirty="0">
                <a:solidFill>
                  <a:schemeClr val="accent3">
                    <a:lumMod val="50000"/>
                  </a:schemeClr>
                </a:solidFill>
              </a:rPr>
              <a:t>(FERC hydropower relicensing; releases downstream of dam)</a:t>
            </a:r>
          </a:p>
          <a:p>
            <a:pPr marL="0" indent="0">
              <a:buNone/>
            </a:pPr>
            <a:endParaRPr lang="en-US" sz="1400" dirty="0">
              <a:solidFill>
                <a:schemeClr val="accent3">
                  <a:lumMod val="50000"/>
                </a:schemeClr>
              </a:solidFill>
            </a:endParaRPr>
          </a:p>
          <a:p>
            <a:pPr marL="0" indent="0">
              <a:buNone/>
            </a:pPr>
            <a:r>
              <a:rPr lang="en-US" sz="1400" dirty="0">
                <a:solidFill>
                  <a:schemeClr val="accent3">
                    <a:lumMod val="50000"/>
                  </a:schemeClr>
                </a:solidFill>
              </a:rPr>
              <a:t>	Recommended reading: Katheryn Bilodeau, </a:t>
            </a:r>
            <a:r>
              <a:rPr lang="en-US" sz="1400" i="1" dirty="0">
                <a:solidFill>
                  <a:schemeClr val="accent3">
                    <a:lumMod val="50000"/>
                  </a:schemeClr>
                </a:solidFill>
              </a:rPr>
              <a:t>The Elusive Implied Right to Water for Fish: Do 	Off-Reservation Instream Water Rights Exist to Support Indian Treaty Fishing Rights?, </a:t>
            </a:r>
            <a:r>
              <a:rPr lang="en-US" sz="1400" dirty="0">
                <a:solidFill>
                  <a:schemeClr val="accent3">
                    <a:lumMod val="50000"/>
                  </a:schemeClr>
                </a:solidFill>
              </a:rPr>
              <a:t>48 	Idaho Law Review 515 (2012).</a:t>
            </a:r>
          </a:p>
          <a:p>
            <a:pPr marL="0" indent="0">
              <a:buNone/>
            </a:pPr>
            <a:endParaRPr lang="en-US" sz="1400" dirty="0">
              <a:solidFill>
                <a:schemeClr val="accent3">
                  <a:lumMod val="50000"/>
                </a:schemeClr>
              </a:solidFill>
            </a:endParaRPr>
          </a:p>
          <a:p>
            <a:pPr marL="0" indent="0">
              <a:buNone/>
            </a:pPr>
            <a:r>
              <a:rPr lang="en-US" sz="1400" b="1" u="sng" dirty="0">
                <a:solidFill>
                  <a:schemeClr val="tx2">
                    <a:lumMod val="75000"/>
                  </a:schemeClr>
                </a:solidFill>
              </a:rPr>
              <a:t>TRIBAL SACRED WATERS</a:t>
            </a:r>
            <a:endParaRPr lang="en-US" sz="1400" dirty="0">
              <a:solidFill>
                <a:schemeClr val="accent3">
                  <a:lumMod val="50000"/>
                </a:schemeClr>
              </a:solidFill>
            </a:endParaRPr>
          </a:p>
          <a:p>
            <a:pPr marL="0" indent="0">
              <a:buNone/>
            </a:pPr>
            <a:r>
              <a:rPr lang="en-US" sz="1400" dirty="0">
                <a:solidFill>
                  <a:schemeClr val="accent3">
                    <a:lumMod val="50000"/>
                  </a:schemeClr>
                </a:solidFill>
              </a:rPr>
              <a:t>- </a:t>
            </a:r>
            <a:r>
              <a:rPr lang="en-US" sz="1400" b="1" dirty="0">
                <a:solidFill>
                  <a:schemeClr val="accent3">
                    <a:lumMod val="50000"/>
                  </a:schemeClr>
                </a:solidFill>
              </a:rPr>
              <a:t>National Environmental Policy Act (NEPA)</a:t>
            </a:r>
            <a:r>
              <a:rPr lang="en-US" sz="1400" dirty="0">
                <a:solidFill>
                  <a:schemeClr val="accent3">
                    <a:lumMod val="50000"/>
                  </a:schemeClr>
                </a:solidFill>
              </a:rPr>
              <a:t>(</a:t>
            </a:r>
            <a:r>
              <a:rPr lang="en-US" sz="1400" b="1" dirty="0">
                <a:solidFill>
                  <a:schemeClr val="accent3">
                    <a:lumMod val="50000"/>
                  </a:schemeClr>
                </a:solidFill>
              </a:rPr>
              <a:t>cultural impacts </a:t>
            </a:r>
            <a:r>
              <a:rPr lang="en-US" sz="1400" dirty="0">
                <a:solidFill>
                  <a:schemeClr val="accent3">
                    <a:lumMod val="50000"/>
                  </a:schemeClr>
                </a:solidFill>
              </a:rPr>
              <a:t>included within definition of environmental impacts; duty to feasibly mitigate and consider alternatives)</a:t>
            </a:r>
          </a:p>
          <a:p>
            <a:pPr marL="0" indent="0">
              <a:buNone/>
            </a:pPr>
            <a:r>
              <a:rPr lang="en-US" sz="1400" dirty="0">
                <a:solidFill>
                  <a:schemeClr val="accent3">
                    <a:lumMod val="50000"/>
                  </a:schemeClr>
                </a:solidFill>
              </a:rPr>
              <a:t>- </a:t>
            </a:r>
            <a:r>
              <a:rPr lang="en-US" sz="1400" b="1" dirty="0">
                <a:solidFill>
                  <a:schemeClr val="accent3">
                    <a:lumMod val="50000"/>
                  </a:schemeClr>
                </a:solidFill>
              </a:rPr>
              <a:t>2012 American Indian Religious Freedom Act (AIRFA) </a:t>
            </a:r>
            <a:r>
              <a:rPr lang="en-US" sz="1400" dirty="0">
                <a:solidFill>
                  <a:schemeClr val="accent3">
                    <a:lumMod val="50000"/>
                  </a:schemeClr>
                </a:solidFill>
              </a:rPr>
              <a:t>(right to practice “traditional religions” including “access to sites . . . and the freedom to worship through </a:t>
            </a:r>
            <a:r>
              <a:rPr lang="en-US" sz="1400" b="1" dirty="0">
                <a:solidFill>
                  <a:schemeClr val="accent3">
                    <a:lumMod val="50000"/>
                  </a:schemeClr>
                </a:solidFill>
              </a:rPr>
              <a:t>ceremonial</a:t>
            </a:r>
            <a:r>
              <a:rPr lang="en-US" sz="1400" dirty="0">
                <a:solidFill>
                  <a:schemeClr val="accent3">
                    <a:lumMod val="50000"/>
                  </a:schemeClr>
                </a:solidFill>
              </a:rPr>
              <a:t> and traditional rites”)</a:t>
            </a:r>
          </a:p>
          <a:p>
            <a:pPr marL="0" indent="0">
              <a:buNone/>
            </a:pPr>
            <a:r>
              <a:rPr lang="en-US" sz="1400" dirty="0">
                <a:solidFill>
                  <a:schemeClr val="accent3">
                    <a:lumMod val="50000"/>
                  </a:schemeClr>
                </a:solidFill>
              </a:rPr>
              <a:t>- </a:t>
            </a:r>
            <a:r>
              <a:rPr lang="en-US" sz="1400" b="1" dirty="0">
                <a:solidFill>
                  <a:schemeClr val="accent3">
                    <a:lumMod val="50000"/>
                  </a:schemeClr>
                </a:solidFill>
              </a:rPr>
              <a:t>Executive Order 13007 (1996) </a:t>
            </a:r>
            <a:r>
              <a:rPr lang="en-US" sz="1400" dirty="0">
                <a:solidFill>
                  <a:schemeClr val="accent3">
                    <a:lumMod val="50000"/>
                  </a:schemeClr>
                </a:solidFill>
              </a:rPr>
              <a:t>(directs federal agencies to “accommodate tribal access to and </a:t>
            </a:r>
            <a:r>
              <a:rPr lang="en-US" sz="1400" b="1" dirty="0">
                <a:solidFill>
                  <a:schemeClr val="accent3">
                    <a:lumMod val="50000"/>
                  </a:schemeClr>
                </a:solidFill>
              </a:rPr>
              <a:t>ceremonial</a:t>
            </a:r>
            <a:r>
              <a:rPr lang="en-US" sz="1400" dirty="0">
                <a:solidFill>
                  <a:schemeClr val="accent3">
                    <a:lumMod val="50000"/>
                  </a:schemeClr>
                </a:solidFill>
              </a:rPr>
              <a:t> use of sacred sites”)</a:t>
            </a:r>
          </a:p>
          <a:p>
            <a:pPr marL="0" indent="0">
              <a:buNone/>
            </a:pPr>
            <a:r>
              <a:rPr lang="en-US" sz="1400" dirty="0">
                <a:solidFill>
                  <a:schemeClr val="accent3">
                    <a:lumMod val="50000"/>
                  </a:schemeClr>
                </a:solidFill>
              </a:rPr>
              <a:t>- </a:t>
            </a:r>
            <a:r>
              <a:rPr lang="en-US" sz="1400" b="1" dirty="0">
                <a:solidFill>
                  <a:schemeClr val="accent3">
                    <a:lumMod val="50000"/>
                  </a:schemeClr>
                </a:solidFill>
              </a:rPr>
              <a:t>Executive Order 13175 (2000</a:t>
            </a:r>
            <a:r>
              <a:rPr lang="en-US" sz="1400" dirty="0">
                <a:solidFill>
                  <a:schemeClr val="accent3">
                    <a:lumMod val="50000"/>
                  </a:schemeClr>
                </a:solidFill>
              </a:rPr>
              <a:t>)(calls for federal agencies to “</a:t>
            </a:r>
            <a:r>
              <a:rPr lang="en-US" sz="1400" b="1" dirty="0">
                <a:solidFill>
                  <a:schemeClr val="accent3">
                    <a:lumMod val="50000"/>
                  </a:schemeClr>
                </a:solidFill>
              </a:rPr>
              <a:t>meaningfully consult</a:t>
            </a:r>
            <a:r>
              <a:rPr lang="en-US" sz="1400" dirty="0">
                <a:solidFill>
                  <a:schemeClr val="accent3">
                    <a:lumMod val="50000"/>
                  </a:schemeClr>
                </a:solidFill>
              </a:rPr>
              <a:t>” with tribal officials on federal actions/policies that have “</a:t>
            </a:r>
            <a:r>
              <a:rPr lang="en-US" sz="1400" b="1" dirty="0">
                <a:solidFill>
                  <a:schemeClr val="accent3">
                    <a:lumMod val="50000"/>
                  </a:schemeClr>
                </a:solidFill>
              </a:rPr>
              <a:t>tribal implications</a:t>
            </a:r>
            <a:r>
              <a:rPr lang="en-US" sz="1400" dirty="0">
                <a:solidFill>
                  <a:schemeClr val="accent3">
                    <a:lumMod val="50000"/>
                  </a:schemeClr>
                </a:solidFill>
              </a:rPr>
              <a:t>”)</a:t>
            </a:r>
          </a:p>
        </p:txBody>
      </p:sp>
    </p:spTree>
    <p:extLst>
      <p:ext uri="{BB962C8B-B14F-4D97-AF65-F5344CB8AC3E}">
        <p14:creationId xmlns:p14="http://schemas.microsoft.com/office/powerpoint/2010/main" val="36902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04807-FC88-4DF6-B038-44337C08A90C}"/>
              </a:ext>
            </a:extLst>
          </p:cNvPr>
          <p:cNvSpPr>
            <a:spLocks noGrp="1"/>
          </p:cNvSpPr>
          <p:nvPr>
            <p:ph type="title"/>
          </p:nvPr>
        </p:nvSpPr>
        <p:spPr/>
        <p:txBody>
          <a:bodyPr>
            <a:normAutofit fontScale="90000"/>
          </a:bodyPr>
          <a:lstStyle/>
          <a:p>
            <a:br>
              <a:rPr lang="en-US" sz="2200" dirty="0">
                <a:solidFill>
                  <a:schemeClr val="accent1">
                    <a:lumMod val="75000"/>
                  </a:schemeClr>
                </a:solidFill>
              </a:rPr>
            </a:br>
            <a:br>
              <a:rPr lang="en-US" sz="2200" dirty="0">
                <a:solidFill>
                  <a:schemeClr val="accent1">
                    <a:lumMod val="75000"/>
                  </a:schemeClr>
                </a:solidFill>
              </a:rPr>
            </a:br>
            <a:br>
              <a:rPr lang="en-US" sz="2200" dirty="0">
                <a:solidFill>
                  <a:schemeClr val="accent1">
                    <a:lumMod val="75000"/>
                  </a:schemeClr>
                </a:solidFill>
              </a:rPr>
            </a:br>
            <a:r>
              <a:rPr lang="en-US" sz="2200" b="1" dirty="0">
                <a:solidFill>
                  <a:schemeClr val="accent1">
                    <a:lumMod val="75000"/>
                  </a:schemeClr>
                </a:solidFill>
              </a:rPr>
              <a:t>V.</a:t>
            </a:r>
            <a:r>
              <a:rPr lang="en-US" sz="2200" dirty="0">
                <a:solidFill>
                  <a:schemeClr val="accent1">
                    <a:lumMod val="75000"/>
                  </a:schemeClr>
                </a:solidFill>
              </a:rPr>
              <a:t> </a:t>
            </a:r>
            <a:r>
              <a:rPr lang="en-US" sz="2200" dirty="0">
                <a:solidFill>
                  <a:schemeClr val="accent3">
                    <a:lumMod val="50000"/>
                  </a:schemeClr>
                </a:solidFill>
              </a:rPr>
              <a:t> STATE LAW STRATEGIES FOR TRIBES TO KEEP WATER INSTREAM: EXAMPLES FROM CALIFORNINA</a:t>
            </a:r>
            <a:endParaRPr lang="en-US" dirty="0">
              <a:solidFill>
                <a:schemeClr val="accent3">
                  <a:lumMod val="50000"/>
                </a:schemeClr>
              </a:solidFill>
            </a:endParaRPr>
          </a:p>
        </p:txBody>
      </p:sp>
      <p:sp>
        <p:nvSpPr>
          <p:cNvPr id="3" name="Content Placeholder 2">
            <a:extLst>
              <a:ext uri="{FF2B5EF4-FFF2-40B4-BE49-F238E27FC236}">
                <a16:creationId xmlns:a16="http://schemas.microsoft.com/office/drawing/2014/main" id="{9F70120F-7145-4FE2-B230-4A0BA0D76E43}"/>
              </a:ext>
            </a:extLst>
          </p:cNvPr>
          <p:cNvSpPr>
            <a:spLocks noGrp="1"/>
          </p:cNvSpPr>
          <p:nvPr>
            <p:ph sz="quarter" idx="1"/>
          </p:nvPr>
        </p:nvSpPr>
        <p:spPr>
          <a:xfrm>
            <a:off x="301752" y="1600200"/>
            <a:ext cx="8503920" cy="4724400"/>
          </a:xfrm>
        </p:spPr>
        <p:txBody>
          <a:bodyPr>
            <a:normAutofit/>
          </a:bodyPr>
          <a:lstStyle/>
          <a:p>
            <a:pPr marL="0" indent="0">
              <a:buNone/>
            </a:pPr>
            <a:r>
              <a:rPr lang="en-US" sz="1600" b="1" u="sng" dirty="0">
                <a:solidFill>
                  <a:schemeClr val="accent1">
                    <a:lumMod val="75000"/>
                  </a:schemeClr>
                </a:solidFill>
              </a:rPr>
              <a:t>TRIBAL FISHERY WATERS</a:t>
            </a:r>
          </a:p>
          <a:p>
            <a:pPr marL="0" indent="0">
              <a:buNone/>
            </a:pPr>
            <a:r>
              <a:rPr lang="en-US" sz="1600" dirty="0">
                <a:solidFill>
                  <a:schemeClr val="accent1">
                    <a:lumMod val="75000"/>
                  </a:schemeClr>
                </a:solidFill>
              </a:rPr>
              <a:t>- </a:t>
            </a:r>
            <a:r>
              <a:rPr lang="en-US" sz="1600" b="1" dirty="0">
                <a:solidFill>
                  <a:schemeClr val="accent1">
                    <a:lumMod val="75000"/>
                  </a:schemeClr>
                </a:solidFill>
              </a:rPr>
              <a:t>California Endangered Species Act (CESA</a:t>
            </a:r>
            <a:r>
              <a:rPr lang="en-US" sz="1600" dirty="0">
                <a:solidFill>
                  <a:schemeClr val="accent1">
                    <a:lumMod val="75000"/>
                  </a:schemeClr>
                </a:solidFill>
              </a:rPr>
              <a:t>)(endangered fisheries protection, litigation regarding application of CESA to Bureau of Reclamation’s Central Valley Project)</a:t>
            </a:r>
          </a:p>
          <a:p>
            <a:pPr marL="0" indent="0">
              <a:buNone/>
            </a:pPr>
            <a:r>
              <a:rPr lang="en-US" sz="1600" dirty="0">
                <a:solidFill>
                  <a:schemeClr val="accent1">
                    <a:lumMod val="75000"/>
                  </a:schemeClr>
                </a:solidFill>
              </a:rPr>
              <a:t>-</a:t>
            </a:r>
            <a:r>
              <a:rPr lang="en-US" sz="1600" b="1" dirty="0">
                <a:solidFill>
                  <a:schemeClr val="accent1">
                    <a:lumMod val="75000"/>
                  </a:schemeClr>
                </a:solidFill>
              </a:rPr>
              <a:t> California Public Trust Law and Reasonable Use Law </a:t>
            </a:r>
            <a:r>
              <a:rPr lang="en-US" sz="1600" dirty="0">
                <a:solidFill>
                  <a:schemeClr val="accent1">
                    <a:lumMod val="75000"/>
                  </a:schemeClr>
                </a:solidFill>
              </a:rPr>
              <a:t>(</a:t>
            </a:r>
            <a:r>
              <a:rPr lang="en-US" sz="1600" i="1" dirty="0">
                <a:solidFill>
                  <a:schemeClr val="accent1">
                    <a:lumMod val="75000"/>
                  </a:schemeClr>
                </a:solidFill>
              </a:rPr>
              <a:t>National Audubon </a:t>
            </a:r>
            <a:r>
              <a:rPr lang="en-US" sz="1600" dirty="0">
                <a:solidFill>
                  <a:schemeClr val="accent1">
                    <a:lumMod val="75000"/>
                  </a:schemeClr>
                </a:solidFill>
              </a:rPr>
              <a:t>decision by California Supreme Court held public trust resources/uses must be fully protected whenever feasible; Per provisions of California Constitution and California Water Code “wasteful/unreasonable” uses of water and methods of water diversion are unlawful)</a:t>
            </a:r>
          </a:p>
          <a:p>
            <a:pPr marL="0" indent="0">
              <a:buNone/>
            </a:pPr>
            <a:r>
              <a:rPr lang="en-US" sz="1600" dirty="0">
                <a:solidFill>
                  <a:schemeClr val="accent1">
                    <a:lumMod val="75000"/>
                  </a:schemeClr>
                </a:solidFill>
              </a:rPr>
              <a:t>- “</a:t>
            </a:r>
            <a:r>
              <a:rPr lang="en-US" sz="1600" b="1" dirty="0">
                <a:solidFill>
                  <a:schemeClr val="accent1">
                    <a:lumMod val="75000"/>
                  </a:schemeClr>
                </a:solidFill>
              </a:rPr>
              <a:t>Beneficial Use” and Waters/Instream Flow that Supports Fisheries </a:t>
            </a:r>
            <a:r>
              <a:rPr lang="en-US" sz="1600" dirty="0">
                <a:solidFill>
                  <a:schemeClr val="accent1">
                    <a:lumMod val="75000"/>
                  </a:schemeClr>
                </a:solidFill>
              </a:rPr>
              <a:t>(Pursuant to California water law, protection is afforded by the State Water Board and California courts to recognized “beneficial uses” of water; water to support fisheries/fish spawning is expressly recognized as a “beneficial use”)</a:t>
            </a:r>
          </a:p>
          <a:p>
            <a:pPr marL="0" indent="0">
              <a:buNone/>
            </a:pPr>
            <a:endParaRPr lang="en-US" sz="1600" b="1" u="sng" dirty="0">
              <a:solidFill>
                <a:schemeClr val="accent1">
                  <a:lumMod val="75000"/>
                </a:schemeClr>
              </a:solidFill>
            </a:endParaRPr>
          </a:p>
          <a:p>
            <a:pPr marL="0" indent="0">
              <a:buNone/>
            </a:pPr>
            <a:r>
              <a:rPr lang="en-US" sz="1600" b="1" u="sng" dirty="0">
                <a:solidFill>
                  <a:schemeClr val="accent1">
                    <a:lumMod val="75000"/>
                  </a:schemeClr>
                </a:solidFill>
              </a:rPr>
              <a:t>TRIBAL SACRED WATERS</a:t>
            </a:r>
          </a:p>
          <a:p>
            <a:pPr marL="0" indent="0">
              <a:buNone/>
            </a:pPr>
            <a:r>
              <a:rPr lang="en-US" sz="1600" dirty="0">
                <a:solidFill>
                  <a:schemeClr val="accent1">
                    <a:lumMod val="75000"/>
                  </a:schemeClr>
                </a:solidFill>
              </a:rPr>
              <a:t>-</a:t>
            </a:r>
            <a:r>
              <a:rPr lang="en-US" sz="1600" b="1" dirty="0">
                <a:solidFill>
                  <a:schemeClr val="accent1">
                    <a:lumMod val="75000"/>
                  </a:schemeClr>
                </a:solidFill>
              </a:rPr>
              <a:t> California Environmental Quality Act (CEQA)</a:t>
            </a:r>
            <a:r>
              <a:rPr lang="en-US" sz="1600" dirty="0">
                <a:solidFill>
                  <a:schemeClr val="accent1">
                    <a:lumMod val="75000"/>
                  </a:schemeClr>
                </a:solidFill>
              </a:rPr>
              <a:t>(similar to NEPA, requires state and local agencies to assess and feasibly mitigate adverse project impacts on </a:t>
            </a:r>
            <a:r>
              <a:rPr lang="en-US" sz="1600" b="1" dirty="0">
                <a:solidFill>
                  <a:schemeClr val="accent1">
                    <a:lumMod val="75000"/>
                  </a:schemeClr>
                </a:solidFill>
              </a:rPr>
              <a:t>cultural</a:t>
            </a:r>
            <a:r>
              <a:rPr lang="en-US" sz="1600" dirty="0">
                <a:solidFill>
                  <a:schemeClr val="accent1">
                    <a:lumMod val="75000"/>
                  </a:schemeClr>
                </a:solidFill>
              </a:rPr>
              <a:t> resources)</a:t>
            </a:r>
          </a:p>
          <a:p>
            <a:pPr marL="0" indent="0">
              <a:buNone/>
            </a:pPr>
            <a:r>
              <a:rPr lang="en-US" sz="1600" dirty="0">
                <a:solidFill>
                  <a:schemeClr val="accent1">
                    <a:lumMod val="75000"/>
                  </a:schemeClr>
                </a:solidFill>
              </a:rPr>
              <a:t>- </a:t>
            </a:r>
            <a:r>
              <a:rPr lang="en-US" sz="1600" b="1" dirty="0">
                <a:solidFill>
                  <a:schemeClr val="accent1">
                    <a:lumMod val="75000"/>
                  </a:schemeClr>
                </a:solidFill>
              </a:rPr>
              <a:t>“Beneficial Use” and State Water Board Resolution  2016-0011 </a:t>
            </a:r>
            <a:r>
              <a:rPr lang="en-US" sz="1600" dirty="0">
                <a:solidFill>
                  <a:schemeClr val="accent1">
                    <a:lumMod val="75000"/>
                  </a:schemeClr>
                </a:solidFill>
              </a:rPr>
              <a:t>(water for “</a:t>
            </a:r>
            <a:r>
              <a:rPr lang="en-US" sz="1600" b="1" dirty="0">
                <a:solidFill>
                  <a:schemeClr val="accent1">
                    <a:lumMod val="75000"/>
                  </a:schemeClr>
                </a:solidFill>
              </a:rPr>
              <a:t>tribal and cultural practices</a:t>
            </a:r>
            <a:r>
              <a:rPr lang="en-US" sz="1600" dirty="0">
                <a:solidFill>
                  <a:schemeClr val="accent1">
                    <a:lumMod val="75000"/>
                  </a:schemeClr>
                </a:solidFill>
              </a:rPr>
              <a:t>” now recognized as “beneficial use” under California water law)</a:t>
            </a:r>
          </a:p>
          <a:p>
            <a:pPr marL="0" indent="0">
              <a:buNone/>
            </a:pPr>
            <a:endParaRPr lang="en-US" sz="1600" dirty="0">
              <a:solidFill>
                <a:schemeClr val="accent2">
                  <a:lumMod val="50000"/>
                </a:schemeClr>
              </a:solidFill>
            </a:endParaRPr>
          </a:p>
          <a:p>
            <a:pPr marL="0" indent="0">
              <a:buNone/>
            </a:pPr>
            <a:endParaRPr lang="en-US" sz="7200" dirty="0">
              <a:solidFill>
                <a:schemeClr val="accent2">
                  <a:lumMod val="50000"/>
                </a:schemeClr>
              </a:solidFill>
            </a:endParaRPr>
          </a:p>
          <a:p>
            <a:pPr marL="0" indent="0">
              <a:buNone/>
            </a:pPr>
            <a:endParaRPr lang="en-US" sz="7200" dirty="0">
              <a:solidFill>
                <a:schemeClr val="accent2">
                  <a:lumMod val="50000"/>
                </a:schemeClr>
              </a:solidFill>
            </a:endParaRPr>
          </a:p>
          <a:p>
            <a:pPr marL="0" indent="0">
              <a:buNone/>
            </a:pPr>
            <a:endParaRPr lang="en-US" sz="7200" b="1" dirty="0">
              <a:solidFill>
                <a:schemeClr val="accent3">
                  <a:lumMod val="50000"/>
                </a:schemeClr>
              </a:solidFill>
            </a:endParaRPr>
          </a:p>
          <a:p>
            <a:endParaRPr lang="en-US" dirty="0"/>
          </a:p>
        </p:txBody>
      </p:sp>
    </p:spTree>
    <p:extLst>
      <p:ext uri="{BB962C8B-B14F-4D97-AF65-F5344CB8AC3E}">
        <p14:creationId xmlns:p14="http://schemas.microsoft.com/office/powerpoint/2010/main" val="1207944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a:bodyPr>
          <a:lstStyle/>
          <a:p>
            <a:br>
              <a:rPr lang="en-US" sz="2000" dirty="0"/>
            </a:br>
            <a:r>
              <a:rPr lang="en-US" sz="2200" b="1" dirty="0">
                <a:solidFill>
                  <a:schemeClr val="accent1">
                    <a:lumMod val="75000"/>
                  </a:schemeClr>
                </a:solidFill>
              </a:rPr>
              <a:t>VI. </a:t>
            </a:r>
            <a:r>
              <a:rPr lang="en-US" sz="2200" b="1" dirty="0">
                <a:solidFill>
                  <a:schemeClr val="accent3">
                    <a:lumMod val="50000"/>
                  </a:schemeClr>
                </a:solidFill>
              </a:rPr>
              <a:t>CONCLUSION: RETURN TO GLOBAL CONTEXT</a:t>
            </a:r>
            <a:br>
              <a:rPr lang="en-US" sz="2200" dirty="0">
                <a:solidFill>
                  <a:schemeClr val="accent3">
                    <a:lumMod val="50000"/>
                  </a:schemeClr>
                </a:solidFill>
              </a:rPr>
            </a:br>
            <a:r>
              <a:rPr lang="en-US" sz="2000" dirty="0"/>
              <a:t> </a:t>
            </a:r>
          </a:p>
        </p:txBody>
      </p:sp>
      <p:sp>
        <p:nvSpPr>
          <p:cNvPr id="3" name="Content Placeholder 2"/>
          <p:cNvSpPr>
            <a:spLocks noGrp="1"/>
          </p:cNvSpPr>
          <p:nvPr>
            <p:ph sz="quarter" idx="1"/>
          </p:nvPr>
        </p:nvSpPr>
        <p:spPr>
          <a:xfrm>
            <a:off x="74676" y="1447800"/>
            <a:ext cx="8916924" cy="4800599"/>
          </a:xfrm>
        </p:spPr>
        <p:txBody>
          <a:bodyPr>
            <a:normAutofit/>
          </a:bodyPr>
          <a:lstStyle/>
          <a:p>
            <a:pPr marL="0" indent="0" algn="ctr">
              <a:buNone/>
            </a:pPr>
            <a:endParaRPr lang="en-US" sz="2200" dirty="0">
              <a:solidFill>
                <a:schemeClr val="accent1">
                  <a:lumMod val="75000"/>
                </a:schemeClr>
              </a:solidFill>
            </a:endParaRPr>
          </a:p>
          <a:p>
            <a:pPr marL="0" indent="0">
              <a:buNone/>
            </a:pPr>
            <a:r>
              <a:rPr lang="en-US" sz="1800" dirty="0">
                <a:solidFill>
                  <a:schemeClr val="accent1">
                    <a:lumMod val="75000"/>
                  </a:schemeClr>
                </a:solidFill>
              </a:rPr>
              <a:t>› As noted at </a:t>
            </a:r>
            <a:r>
              <a:rPr lang="en-US" sz="1800">
                <a:solidFill>
                  <a:schemeClr val="accent1">
                    <a:lumMod val="75000"/>
                  </a:schemeClr>
                </a:solidFill>
              </a:rPr>
              <a:t>beginning of presentation</a:t>
            </a:r>
            <a:r>
              <a:rPr lang="en-US" sz="1800" dirty="0">
                <a:solidFill>
                  <a:schemeClr val="accent1">
                    <a:lumMod val="75000"/>
                  </a:schemeClr>
                </a:solidFill>
              </a:rPr>
              <a:t>, the concept of legal protection for “sacred” waters is not something unique to Native Americans in the United States or to indigenous cultures in general. The concept of protection for “sacred” waters exists within the Christian religion (e.g. holy springs in Ireland) and the Hindu religion (e.g. Ganges River in India). Similar examples of “sacred’ waters can be found in Buddhist, Jewish and Muslim religious traditions.</a:t>
            </a:r>
          </a:p>
          <a:p>
            <a:pPr marL="0" indent="0">
              <a:buNone/>
            </a:pPr>
            <a:endParaRPr lang="en-US" sz="1800" dirty="0">
              <a:solidFill>
                <a:schemeClr val="accent1">
                  <a:lumMod val="75000"/>
                </a:schemeClr>
              </a:solidFill>
            </a:endParaRPr>
          </a:p>
          <a:p>
            <a:pPr marL="0" indent="0">
              <a:buNone/>
            </a:pPr>
            <a:r>
              <a:rPr lang="en-US" sz="1800" dirty="0">
                <a:solidFill>
                  <a:schemeClr val="accent1">
                    <a:lumMod val="75000"/>
                  </a:schemeClr>
                </a:solidFill>
              </a:rPr>
              <a:t>› As a signatory to the 2007 United Nations Declaration on the Rights of Indigenous Peoples, the United States has signaled its international support for the rights of indigenous people to have access to and maintain their spiritual relationship with “waters” they have traditionally used. The enhanced recognition of and protection of “sacred” tribal waters under domestic federal and state law in the United States is consistent with these international obligations and principles.</a:t>
            </a:r>
          </a:p>
        </p:txBody>
      </p:sp>
      <p:sp>
        <p:nvSpPr>
          <p:cNvPr id="5" name="Rectangle 4">
            <a:extLst>
              <a:ext uri="{FF2B5EF4-FFF2-40B4-BE49-F238E27FC236}">
                <a16:creationId xmlns:a16="http://schemas.microsoft.com/office/drawing/2014/main" id="{A205CA08-AE8E-45EA-B10B-EF92B78B93B9}"/>
              </a:ext>
            </a:extLst>
          </p:cNvPr>
          <p:cNvSpPr/>
          <p:nvPr/>
        </p:nvSpPr>
        <p:spPr>
          <a:xfrm>
            <a:off x="301752" y="1981200"/>
            <a:ext cx="8382000" cy="246221"/>
          </a:xfrm>
          <a:prstGeom prst="rect">
            <a:avLst/>
          </a:prstGeom>
        </p:spPr>
        <p:txBody>
          <a:bodyPr wrap="square">
            <a:spAutoFit/>
          </a:bodyPr>
          <a:lstStyle/>
          <a:p>
            <a:pPr algn="ctr"/>
            <a:r>
              <a:rPr lang="en-US" sz="1000" dirty="0">
                <a:solidFill>
                  <a:schemeClr val="accent1">
                    <a:lumMod val="75000"/>
                  </a:schemeClr>
                </a:solidFill>
              </a:rPr>
              <a:t>6</a:t>
            </a:r>
          </a:p>
        </p:txBody>
      </p:sp>
    </p:spTree>
    <p:extLst>
      <p:ext uri="{BB962C8B-B14F-4D97-AF65-F5344CB8AC3E}">
        <p14:creationId xmlns:p14="http://schemas.microsoft.com/office/powerpoint/2010/main" val="144151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B9E5F-665B-4E1F-9BA7-33AC9DF61411}"/>
              </a:ext>
            </a:extLst>
          </p:cNvPr>
          <p:cNvSpPr>
            <a:spLocks noGrp="1"/>
          </p:cNvSpPr>
          <p:nvPr>
            <p:ph type="title"/>
          </p:nvPr>
        </p:nvSpPr>
        <p:spPr>
          <a:xfrm>
            <a:off x="271272" y="152400"/>
            <a:ext cx="8503920" cy="838200"/>
          </a:xfrm>
        </p:spPr>
        <p:txBody>
          <a:bodyPr>
            <a:noAutofit/>
          </a:bodyPr>
          <a:lstStyle/>
          <a:p>
            <a:r>
              <a:rPr lang="en-US" sz="1800" b="1" dirty="0">
                <a:solidFill>
                  <a:schemeClr val="accent2">
                    <a:lumMod val="75000"/>
                  </a:schemeClr>
                </a:solidFill>
                <a:latin typeface="+mn-lt"/>
              </a:rPr>
              <a:t>FEDERAL LAW AND STATE LAW STRATEGIES </a:t>
            </a:r>
            <a:br>
              <a:rPr lang="en-US" sz="1800" b="1" dirty="0">
                <a:solidFill>
                  <a:schemeClr val="accent2">
                    <a:lumMod val="75000"/>
                  </a:schemeClr>
                </a:solidFill>
                <a:latin typeface="+mn-lt"/>
              </a:rPr>
            </a:br>
            <a:r>
              <a:rPr lang="en-US" sz="1800" b="1" dirty="0">
                <a:solidFill>
                  <a:schemeClr val="accent2">
                    <a:lumMod val="75000"/>
                  </a:schemeClr>
                </a:solidFill>
                <a:latin typeface="+mn-lt"/>
              </a:rPr>
              <a:t>FOR TRIBES TO KEEP WATER INSTREAM</a:t>
            </a:r>
            <a:endParaRPr lang="en-US" sz="1800" dirty="0"/>
          </a:p>
        </p:txBody>
      </p:sp>
      <p:sp>
        <p:nvSpPr>
          <p:cNvPr id="3" name="Content Placeholder 2">
            <a:extLst>
              <a:ext uri="{FF2B5EF4-FFF2-40B4-BE49-F238E27FC236}">
                <a16:creationId xmlns:a16="http://schemas.microsoft.com/office/drawing/2014/main" id="{6707A4DA-2FEC-42CC-970E-14EDFE3486A8}"/>
              </a:ext>
            </a:extLst>
          </p:cNvPr>
          <p:cNvSpPr>
            <a:spLocks noGrp="1"/>
          </p:cNvSpPr>
          <p:nvPr>
            <p:ph sz="quarter" idx="1"/>
          </p:nvPr>
        </p:nvSpPr>
        <p:spPr>
          <a:xfrm>
            <a:off x="301752" y="1981200"/>
            <a:ext cx="8503920" cy="4117848"/>
          </a:xfrm>
        </p:spPr>
        <p:txBody>
          <a:bodyPr>
            <a:normAutofit/>
          </a:bodyPr>
          <a:lstStyle/>
          <a:p>
            <a:pPr marL="0" indent="0">
              <a:buNone/>
            </a:pPr>
            <a:endParaRPr lang="en-US" sz="2400" b="1" dirty="0">
              <a:solidFill>
                <a:schemeClr val="accent3">
                  <a:lumMod val="75000"/>
                </a:schemeClr>
              </a:solidFill>
            </a:endParaRPr>
          </a:p>
          <a:p>
            <a:pPr marL="0" indent="0" algn="ctr">
              <a:buNone/>
            </a:pPr>
            <a:endParaRPr lang="en-US" sz="1700" b="1" dirty="0">
              <a:solidFill>
                <a:schemeClr val="accent3">
                  <a:lumMod val="75000"/>
                </a:schemeClr>
              </a:solidFill>
              <a:latin typeface="+mj-lt"/>
            </a:endParaRPr>
          </a:p>
          <a:p>
            <a:pPr marL="0" indent="0" algn="ctr">
              <a:buNone/>
            </a:pPr>
            <a:r>
              <a:rPr lang="en-US" sz="1700" b="1" dirty="0">
                <a:solidFill>
                  <a:schemeClr val="accent3">
                    <a:lumMod val="75000"/>
                  </a:schemeClr>
                </a:solidFill>
                <a:latin typeface="+mj-lt"/>
              </a:rPr>
              <a:t>P</a:t>
            </a:r>
            <a:r>
              <a:rPr lang="en-US" sz="1700" b="1" cap="none" dirty="0">
                <a:solidFill>
                  <a:schemeClr val="accent3">
                    <a:lumMod val="75000"/>
                  </a:schemeClr>
                </a:solidFill>
                <a:latin typeface="+mj-lt"/>
              </a:rPr>
              <a:t>AUL STANTON KIBEL</a:t>
            </a:r>
          </a:p>
          <a:p>
            <a:pPr marL="0" indent="0" algn="ctr">
              <a:buNone/>
            </a:pPr>
            <a:endParaRPr lang="en-US" sz="1700" b="0" dirty="0">
              <a:solidFill>
                <a:schemeClr val="accent1">
                  <a:lumMod val="75000"/>
                </a:schemeClr>
              </a:solidFill>
              <a:latin typeface="+mj-lt"/>
            </a:endParaRPr>
          </a:p>
          <a:p>
            <a:pPr marL="0" indent="0" algn="ctr">
              <a:buNone/>
            </a:pPr>
            <a:r>
              <a:rPr lang="en-US" sz="1700" dirty="0">
                <a:solidFill>
                  <a:schemeClr val="accent1">
                    <a:lumMod val="75000"/>
                  </a:schemeClr>
                </a:solidFill>
                <a:latin typeface="+mj-lt"/>
              </a:rPr>
              <a:t>PROFESSOR OF WATER LAW</a:t>
            </a:r>
          </a:p>
          <a:p>
            <a:pPr marL="0" indent="0" algn="ctr">
              <a:buNone/>
            </a:pPr>
            <a:r>
              <a:rPr lang="en-US" sz="1700" dirty="0">
                <a:solidFill>
                  <a:schemeClr val="accent1">
                    <a:lumMod val="75000"/>
                  </a:schemeClr>
                </a:solidFill>
                <a:latin typeface="+mj-lt"/>
              </a:rPr>
              <a:t>GOLDEN GATE UNIVERSITY SCHOOL OF LAW</a:t>
            </a:r>
          </a:p>
          <a:p>
            <a:pPr algn="ctr"/>
            <a:endParaRPr lang="en-US" sz="1700" dirty="0">
              <a:solidFill>
                <a:schemeClr val="accent1">
                  <a:lumMod val="75000"/>
                </a:schemeClr>
              </a:solidFill>
              <a:latin typeface="+mj-lt"/>
            </a:endParaRPr>
          </a:p>
          <a:p>
            <a:pPr marL="0" indent="0" algn="ctr">
              <a:buNone/>
            </a:pPr>
            <a:r>
              <a:rPr lang="en-US" sz="1700" dirty="0">
                <a:solidFill>
                  <a:schemeClr val="accent1">
                    <a:lumMod val="75000"/>
                  </a:schemeClr>
                </a:solidFill>
                <a:latin typeface="+mj-lt"/>
              </a:rPr>
              <a:t>NATUAL RESOURCE COUNSEL</a:t>
            </a:r>
          </a:p>
          <a:p>
            <a:pPr marL="0" indent="0" algn="ctr">
              <a:buNone/>
            </a:pPr>
            <a:r>
              <a:rPr lang="en-US" sz="1700" dirty="0">
                <a:solidFill>
                  <a:schemeClr val="accent1">
                    <a:lumMod val="75000"/>
                  </a:schemeClr>
                </a:solidFill>
                <a:latin typeface="+mj-lt"/>
              </a:rPr>
              <a:t>WATER AND POWER LAW GROUP</a:t>
            </a:r>
          </a:p>
          <a:p>
            <a:pPr marL="0" indent="0" algn="ctr">
              <a:buNone/>
            </a:pPr>
            <a:endParaRPr lang="en-US" sz="1700" b="0" dirty="0">
              <a:solidFill>
                <a:schemeClr val="accent1">
                  <a:lumMod val="75000"/>
                </a:schemeClr>
              </a:solidFill>
              <a:latin typeface="+mj-lt"/>
            </a:endParaRPr>
          </a:p>
          <a:p>
            <a:pPr marL="0" indent="0" algn="ctr">
              <a:buNone/>
            </a:pPr>
            <a:r>
              <a:rPr lang="en-US" sz="1700" dirty="0">
                <a:solidFill>
                  <a:schemeClr val="accent1">
                    <a:lumMod val="75000"/>
                  </a:schemeClr>
                </a:solidFill>
                <a:latin typeface="+mj-lt"/>
              </a:rPr>
              <a:t>Conference on </a:t>
            </a:r>
            <a:r>
              <a:rPr lang="en-US" sz="1700" i="1" dirty="0">
                <a:solidFill>
                  <a:schemeClr val="accent1">
                    <a:lumMod val="75000"/>
                  </a:schemeClr>
                </a:solidFill>
                <a:latin typeface="+mj-lt"/>
              </a:rPr>
              <a:t>Tribal Water in the Southwest</a:t>
            </a:r>
            <a:endParaRPr lang="en-US" sz="1700" b="0" i="1" dirty="0">
              <a:solidFill>
                <a:schemeClr val="accent1">
                  <a:lumMod val="75000"/>
                </a:schemeClr>
              </a:solidFill>
              <a:latin typeface="+mj-lt"/>
            </a:endParaRPr>
          </a:p>
          <a:p>
            <a:pPr marL="0" indent="0" algn="ctr">
              <a:buNone/>
            </a:pPr>
            <a:r>
              <a:rPr lang="en-US" sz="1700" b="0" dirty="0">
                <a:solidFill>
                  <a:schemeClr val="accent1">
                    <a:lumMod val="75000"/>
                  </a:schemeClr>
                </a:solidFill>
                <a:latin typeface="+mj-lt"/>
              </a:rPr>
              <a:t>May 26, 2022</a:t>
            </a:r>
            <a:endParaRPr lang="en-US" sz="1700" dirty="0">
              <a:solidFill>
                <a:schemeClr val="accent3">
                  <a:lumMod val="75000"/>
                </a:schemeClr>
              </a:solidFill>
              <a:latin typeface="+mj-lt"/>
            </a:endParaRPr>
          </a:p>
          <a:p>
            <a:endParaRPr lang="en-US" dirty="0"/>
          </a:p>
          <a:p>
            <a:endParaRPr lang="en-US" dirty="0"/>
          </a:p>
        </p:txBody>
      </p:sp>
    </p:spTree>
    <p:extLst>
      <p:ext uri="{BB962C8B-B14F-4D97-AF65-F5344CB8AC3E}">
        <p14:creationId xmlns:p14="http://schemas.microsoft.com/office/powerpoint/2010/main" val="31042355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24104</TotalTime>
  <Words>1292</Words>
  <Application>Microsoft Office PowerPoint</Application>
  <PresentationFormat>On-screen Show (4:3)</PresentationFormat>
  <Paragraphs>107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Georgia</vt:lpstr>
      <vt:lpstr>Wingdings</vt:lpstr>
      <vt:lpstr>Wingdings 2</vt:lpstr>
      <vt:lpstr>Civic</vt:lpstr>
      <vt:lpstr>FEDERAL LAW AND STATE LAW STRATEGIES  FOR TRIBES TO KEEP WATER INSTREAM </vt:lpstr>
      <vt:lpstr>OUTLINE AND OVERVIEW OF PRESENTATION</vt:lpstr>
      <vt:lpstr>  INTRODUCTION: DISTINIGUISHING TRIBAL INSTREAM  RIGHTS FROM TRIBAL RIGHTS TO OUT-OF-STREAM DIVERSION</vt:lpstr>
      <vt:lpstr>II. GLOBAL CONTEXT FOR TRIBAL INSTREAM WATER RIGHTS IN THE AMERICAN SOUTHWEST</vt:lpstr>
      <vt:lpstr>III. TRIBAL INSTREAM WATERS: “FISHERY” WATERS AND  “SACRED” WATERS</vt:lpstr>
      <vt:lpstr>IV. FEDERAL LAW STRATEGIES FOR TRIBES TO  KEEP WATER INSTREAM</vt:lpstr>
      <vt:lpstr>   V.  STATE LAW STRATEGIES FOR TRIBES TO KEEP WATER INSTREAM: EXAMPLES FROM CALIFORNINA</vt:lpstr>
      <vt:lpstr> VI. CONCLUSION: RETURN TO GLOBAL CONTEXT  </vt:lpstr>
      <vt:lpstr>FEDERAL LAW AND STATE LAW STRATEGIES  FOR TRIBES TO KEEP WATER INSTREAM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Feasible Alternative</dc:title>
  <dc:creator>Carlina Ramirez</dc:creator>
  <cp:lastModifiedBy>Paul Kibel</cp:lastModifiedBy>
  <cp:revision>1725</cp:revision>
  <cp:lastPrinted>2021-04-26T19:40:55Z</cp:lastPrinted>
  <dcterms:created xsi:type="dcterms:W3CDTF">2017-03-06T01:29:07Z</dcterms:created>
  <dcterms:modified xsi:type="dcterms:W3CDTF">2022-05-26T04:37:06Z</dcterms:modified>
</cp:coreProperties>
</file>